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4"/>
  </p:sldMasterIdLst>
  <p:notesMasterIdLst>
    <p:notesMasterId r:id="rId30"/>
  </p:notesMasterIdLst>
  <p:handoutMasterIdLst>
    <p:handoutMasterId r:id="rId31"/>
  </p:handoutMasterIdLst>
  <p:sldIdLst>
    <p:sldId id="329" r:id="rId5"/>
    <p:sldId id="310" r:id="rId6"/>
    <p:sldId id="320" r:id="rId7"/>
    <p:sldId id="323" r:id="rId8"/>
    <p:sldId id="321" r:id="rId9"/>
    <p:sldId id="322" r:id="rId10"/>
    <p:sldId id="335" r:id="rId11"/>
    <p:sldId id="334" r:id="rId12"/>
    <p:sldId id="324" r:id="rId13"/>
    <p:sldId id="325" r:id="rId14"/>
    <p:sldId id="344" r:id="rId15"/>
    <p:sldId id="326" r:id="rId16"/>
    <p:sldId id="341" r:id="rId17"/>
    <p:sldId id="342" r:id="rId18"/>
    <p:sldId id="343" r:id="rId19"/>
    <p:sldId id="327" r:id="rId20"/>
    <p:sldId id="328" r:id="rId21"/>
    <p:sldId id="336" r:id="rId22"/>
    <p:sldId id="337" r:id="rId23"/>
    <p:sldId id="338" r:id="rId24"/>
    <p:sldId id="339" r:id="rId25"/>
    <p:sldId id="340" r:id="rId26"/>
    <p:sldId id="330" r:id="rId27"/>
    <p:sldId id="331" r:id="rId28"/>
    <p:sldId id="332" r:id="rId29"/>
  </p:sldIdLst>
  <p:sldSz cx="12188825" cy="6858000"/>
  <p:notesSz cx="6858000" cy="9144000"/>
  <p:custDataLst>
    <p:tags r:id="rId32"/>
  </p:custDataLst>
  <p:defaultTextStyle>
    <a:defPPr rtl="0">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pos="3839" userDrawn="1">
          <p15:clr>
            <a:srgbClr val="A4A3A4"/>
          </p15:clr>
        </p15:guide>
        <p15:guide id="2" orient="horz" pos="2160" userDrawn="1">
          <p15:clr>
            <a:srgbClr val="A4A3A4"/>
          </p15:clr>
        </p15:guide>
      </p15:sldGuideLst>
    </p:ext>
    <p:ext uri="{2D200454-40CA-4A62-9FC3-DE9A4176ACB9}">
      <p15:notes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838" autoAdjust="0"/>
    <p:restoredTop sz="82086" autoAdjust="0"/>
  </p:normalViewPr>
  <p:slideViewPr>
    <p:cSldViewPr showGuides="1">
      <p:cViewPr varScale="1">
        <p:scale>
          <a:sx n="71" d="100"/>
          <a:sy n="71" d="100"/>
        </p:scale>
        <p:origin x="-1147" y="-72"/>
      </p:cViewPr>
      <p:guideLst>
        <p:guide orient="horz" pos="2160"/>
        <p:guide pos="3839"/>
      </p:guideLst>
    </p:cSldViewPr>
  </p:slideViewPr>
  <p:outlineViewPr>
    <p:cViewPr>
      <p:scale>
        <a:sx n="33" d="100"/>
        <a:sy n="33" d="100"/>
      </p:scale>
      <p:origin x="0" y="0"/>
    </p:cViewPr>
  </p:outlineViewPr>
  <p:notesTextViewPr>
    <p:cViewPr>
      <p:scale>
        <a:sx n="1" d="1"/>
        <a:sy n="1" d="1"/>
      </p:scale>
      <p:origin x="0" y="0"/>
    </p:cViewPr>
  </p:notesTextViewPr>
  <p:notesViewPr>
    <p:cSldViewPr showGuides="1">
      <p:cViewPr varScale="1">
        <p:scale>
          <a:sx n="87" d="100"/>
          <a:sy n="87" d="100"/>
        </p:scale>
        <p:origin x="3840" y="9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gs" Target="tags/tag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 Id="rId35"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rtl="0">
              <a:defRPr sz="1200"/>
            </a:lvl1pPr>
          </a:lstStyle>
          <a:p>
            <a:pPr rtl="0"/>
            <a:endParaRPr lang="zh-CN" altLang="en-US" dirty="0">
              <a:latin typeface="微软雅黑" panose="020B0503020204020204" pitchFamily="34" charset="-122"/>
              <a:ea typeface="微软雅黑" panose="020B0503020204020204" pitchFamily="34" charset="-122"/>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l" rtl="0">
              <a:defRPr sz="1200"/>
            </a:lvl1pPr>
          </a:lstStyle>
          <a:p>
            <a:pPr algn="r" rtl="0"/>
            <a:fld id="{A56E6107-4F70-4432-81A1-E9329BDC8361}" type="datetime1">
              <a:rPr lang="zh-CN" altLang="en-US" smtClean="0">
                <a:latin typeface="微软雅黑" panose="020B0503020204020204" pitchFamily="34" charset="-122"/>
                <a:ea typeface="微软雅黑" panose="020B0503020204020204" pitchFamily="34" charset="-122"/>
              </a:rPr>
              <a:pPr algn="r" rtl="0"/>
              <a:t>2018/4/24</a:t>
            </a:fld>
            <a:endParaRPr lang="zh-CN" altLang="en-US" dirty="0">
              <a:latin typeface="微软雅黑" panose="020B0503020204020204" pitchFamily="34" charset="-122"/>
              <a:ea typeface="微软雅黑" panose="020B0503020204020204" pitchFamily="34" charset="-122"/>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rtl="0">
              <a:defRPr sz="1200"/>
            </a:lvl1pPr>
          </a:lstStyle>
          <a:p>
            <a:pPr rtl="0"/>
            <a:endParaRPr lang="zh-CN" altLang="en-US" dirty="0">
              <a:latin typeface="微软雅黑" panose="020B0503020204020204" pitchFamily="34" charset="-122"/>
              <a:ea typeface="微软雅黑" panose="020B0503020204020204" pitchFamily="34" charset="-122"/>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l" rtl="0">
              <a:defRPr sz="1200"/>
            </a:lvl1pPr>
          </a:lstStyle>
          <a:p>
            <a:pPr algn="r" rtl="0"/>
            <a:fld id="{D9F912AB-2776-42F2-A957-313FC7EFEDB9}" type="slidenum">
              <a:rPr lang="en-US" altLang="zh-CN">
                <a:latin typeface="微软雅黑" panose="020B0503020204020204" pitchFamily="34" charset="-122"/>
                <a:ea typeface="微软雅黑" panose="020B0503020204020204" pitchFamily="34" charset="-122"/>
              </a:rPr>
              <a:pPr algn="r" rtl="0"/>
              <a:t>‹#›</a:t>
            </a:fld>
            <a:endParaRPr lang="en-US" altLang="zh-CN"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93206574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rtl="0">
              <a:defRPr sz="1200">
                <a:latin typeface="微软雅黑" panose="020B0503020204020204" pitchFamily="34" charset="-122"/>
                <a:ea typeface="微软雅黑" panose="020B0503020204020204" pitchFamily="34" charset="-122"/>
              </a:defRPr>
            </a:lvl1pPr>
          </a:lstStyle>
          <a:p>
            <a:endParaRPr lang="zh-CN" altLang="en-US" noProof="0" dirty="0"/>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rtl="0">
              <a:defRPr sz="1200">
                <a:latin typeface="微软雅黑" panose="020B0503020204020204" pitchFamily="34" charset="-122"/>
                <a:ea typeface="微软雅黑" panose="020B0503020204020204" pitchFamily="34" charset="-122"/>
              </a:defRPr>
            </a:lvl1pPr>
          </a:lstStyle>
          <a:p>
            <a:fld id="{0760B032-84D0-4C37-BA11-143E54573B20}" type="datetime1">
              <a:rPr lang="zh-CN" altLang="en-US" smtClean="0"/>
              <a:pPr/>
              <a:t>2018/4/24</a:t>
            </a:fld>
            <a:endParaRPr lang="zh-CN" altLang="en-US" dirty="0"/>
          </a:p>
        </p:txBody>
      </p:sp>
      <p:sp>
        <p:nvSpPr>
          <p:cNvPr id="4" name="幻灯片图像占位符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pPr rtl="0"/>
            <a:endParaRPr lang="zh-CN" altLang="en-US" noProof="0" dirty="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rtl="0"/>
            <a:r>
              <a:rPr lang="zh-CN" altLang="en-US" noProof="0" dirty="0"/>
              <a:t>单击此处编辑母版文本样式</a:t>
            </a:r>
          </a:p>
          <a:p>
            <a:pPr lvl="1" rtl="0"/>
            <a:r>
              <a:rPr lang="zh-CN" altLang="en-US" noProof="0" dirty="0"/>
              <a:t>第二级</a:t>
            </a:r>
          </a:p>
          <a:p>
            <a:pPr lvl="2" rtl="0"/>
            <a:r>
              <a:rPr lang="zh-CN" altLang="en-US" noProof="0" dirty="0"/>
              <a:t>第三级</a:t>
            </a:r>
          </a:p>
          <a:p>
            <a:pPr lvl="3" rtl="0"/>
            <a:r>
              <a:rPr lang="zh-CN" altLang="en-US" noProof="0" dirty="0"/>
              <a:t>第四级</a:t>
            </a:r>
          </a:p>
          <a:p>
            <a:pPr lvl="4" rtl="0"/>
            <a:r>
              <a:rPr lang="zh-CN" altLang="en-US" noProof="0" dirty="0"/>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rtl="0">
              <a:defRPr sz="1200">
                <a:latin typeface="微软雅黑" panose="020B0503020204020204" pitchFamily="34" charset="-122"/>
                <a:ea typeface="微软雅黑" panose="020B0503020204020204" pitchFamily="34" charset="-122"/>
              </a:defRPr>
            </a:lvl1pPr>
          </a:lstStyle>
          <a:p>
            <a:endParaRPr lang="zh-CN" altLang="en-US" noProof="0" dirty="0"/>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rtl="0">
              <a:defRPr sz="1200">
                <a:latin typeface="微软雅黑" panose="020B0503020204020204" pitchFamily="34" charset="-122"/>
                <a:ea typeface="微软雅黑" panose="020B0503020204020204" pitchFamily="34" charset="-122"/>
              </a:defRPr>
            </a:lvl1pPr>
          </a:lstStyle>
          <a:p>
            <a:fld id="{F93199CD-3E1B-4AE6-990F-76F925F5EA9F}" type="slidenum">
              <a:rPr lang="en-US" altLang="zh-CN" smtClean="0"/>
              <a:pPr/>
              <a:t>‹#›</a:t>
            </a:fld>
            <a:endParaRPr lang="zh-CN" altLang="en-US" dirty="0"/>
          </a:p>
        </p:txBody>
      </p:sp>
    </p:spTree>
    <p:extLst>
      <p:ext uri="{BB962C8B-B14F-4D97-AF65-F5344CB8AC3E}">
        <p14:creationId xmlns:p14="http://schemas.microsoft.com/office/powerpoint/2010/main" val="42765798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1pPr>
    <a:lvl2pPr marL="4572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2pPr>
    <a:lvl3pPr marL="9144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3pPr>
    <a:lvl4pPr marL="13716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4pPr>
    <a:lvl5pPr marL="18288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93199CD-3E1B-4AE6-990F-76F925F5EA9F}" type="slidenum">
              <a:rPr lang="en-US" altLang="zh-CN" smtClean="0"/>
              <a:pPr/>
              <a:t>2</a:t>
            </a:fld>
            <a:endParaRPr lang="zh-CN" altLang="en-US" dirty="0"/>
          </a:p>
        </p:txBody>
      </p:sp>
    </p:spTree>
    <p:extLst>
      <p:ext uri="{BB962C8B-B14F-4D97-AF65-F5344CB8AC3E}">
        <p14:creationId xmlns:p14="http://schemas.microsoft.com/office/powerpoint/2010/main" val="16657076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聚类是因人而异的</a:t>
            </a:r>
            <a:endParaRPr lang="en-US" altLang="zh-CN" dirty="0"/>
          </a:p>
        </p:txBody>
      </p:sp>
      <p:sp>
        <p:nvSpPr>
          <p:cNvPr id="4" name="灯片编号占位符 3"/>
          <p:cNvSpPr>
            <a:spLocks noGrp="1"/>
          </p:cNvSpPr>
          <p:nvPr>
            <p:ph type="sldNum" sz="quarter" idx="10"/>
          </p:nvPr>
        </p:nvSpPr>
        <p:spPr/>
        <p:txBody>
          <a:bodyPr/>
          <a:lstStyle/>
          <a:p>
            <a:fld id="{F93199CD-3E1B-4AE6-990F-76F925F5EA9F}" type="slidenum">
              <a:rPr lang="en-US" altLang="zh-CN" smtClean="0"/>
              <a:pPr/>
              <a:t>13</a:t>
            </a:fld>
            <a:endParaRPr lang="zh-CN" altLang="en-US" dirty="0"/>
          </a:p>
        </p:txBody>
      </p:sp>
    </p:spTree>
    <p:extLst>
      <p:ext uri="{BB962C8B-B14F-4D97-AF65-F5344CB8AC3E}">
        <p14:creationId xmlns:p14="http://schemas.microsoft.com/office/powerpoint/2010/main" val="1719883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聚类是因人而异的</a:t>
            </a:r>
            <a:endParaRPr lang="en-US" altLang="zh-CN" dirty="0"/>
          </a:p>
        </p:txBody>
      </p:sp>
      <p:sp>
        <p:nvSpPr>
          <p:cNvPr id="4" name="灯片编号占位符 3"/>
          <p:cNvSpPr>
            <a:spLocks noGrp="1"/>
          </p:cNvSpPr>
          <p:nvPr>
            <p:ph type="sldNum" sz="quarter" idx="10"/>
          </p:nvPr>
        </p:nvSpPr>
        <p:spPr/>
        <p:txBody>
          <a:bodyPr/>
          <a:lstStyle/>
          <a:p>
            <a:fld id="{F93199CD-3E1B-4AE6-990F-76F925F5EA9F}" type="slidenum">
              <a:rPr lang="en-US" altLang="zh-CN" smtClean="0"/>
              <a:pPr/>
              <a:t>14</a:t>
            </a:fld>
            <a:endParaRPr lang="zh-CN" altLang="en-US" dirty="0"/>
          </a:p>
        </p:txBody>
      </p:sp>
    </p:spTree>
    <p:extLst>
      <p:ext uri="{BB962C8B-B14F-4D97-AF65-F5344CB8AC3E}">
        <p14:creationId xmlns:p14="http://schemas.microsoft.com/office/powerpoint/2010/main" val="1719883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F93199CD-3E1B-4AE6-990F-76F925F5EA9F}" type="slidenum">
              <a:rPr lang="en-US" altLang="zh-CN" smtClean="0"/>
              <a:pPr/>
              <a:t>15</a:t>
            </a:fld>
            <a:endParaRPr lang="zh-CN" altLang="en-US" dirty="0"/>
          </a:p>
        </p:txBody>
      </p:sp>
    </p:spTree>
    <p:extLst>
      <p:ext uri="{BB962C8B-B14F-4D97-AF65-F5344CB8AC3E}">
        <p14:creationId xmlns:p14="http://schemas.microsoft.com/office/powerpoint/2010/main" val="1719883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F93199CD-3E1B-4AE6-990F-76F925F5EA9F}" type="slidenum">
              <a:rPr lang="en-US" altLang="zh-CN" smtClean="0"/>
              <a:pPr/>
              <a:t>16</a:t>
            </a:fld>
            <a:endParaRPr lang="zh-CN" altLang="en-US" dirty="0"/>
          </a:p>
        </p:txBody>
      </p:sp>
    </p:spTree>
    <p:extLst>
      <p:ext uri="{BB962C8B-B14F-4D97-AF65-F5344CB8AC3E}">
        <p14:creationId xmlns:p14="http://schemas.microsoft.com/office/powerpoint/2010/main" val="1719883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所有学习算法的期望与随机胡猜差不多（也就是，算法是不能脱离实际问题的）</a:t>
            </a:r>
            <a:endParaRPr lang="en-US" altLang="zh-CN" dirty="0"/>
          </a:p>
        </p:txBody>
      </p:sp>
      <p:sp>
        <p:nvSpPr>
          <p:cNvPr id="4" name="灯片编号占位符 3"/>
          <p:cNvSpPr>
            <a:spLocks noGrp="1"/>
          </p:cNvSpPr>
          <p:nvPr>
            <p:ph type="sldNum" sz="quarter" idx="10"/>
          </p:nvPr>
        </p:nvSpPr>
        <p:spPr/>
        <p:txBody>
          <a:bodyPr/>
          <a:lstStyle/>
          <a:p>
            <a:fld id="{F93199CD-3E1B-4AE6-990F-76F925F5EA9F}" type="slidenum">
              <a:rPr lang="en-US" altLang="zh-CN" smtClean="0"/>
              <a:pPr/>
              <a:t>17</a:t>
            </a:fld>
            <a:endParaRPr lang="zh-CN" altLang="en-US" dirty="0"/>
          </a:p>
        </p:txBody>
      </p:sp>
    </p:spTree>
    <p:extLst>
      <p:ext uri="{BB962C8B-B14F-4D97-AF65-F5344CB8AC3E}">
        <p14:creationId xmlns:p14="http://schemas.microsoft.com/office/powerpoint/2010/main" val="1719883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所有学习算法的期望与随机胡猜差不多（也就是，算法是不能脱离实际问题的）</a:t>
            </a:r>
            <a:endParaRPr lang="en-US" altLang="zh-CN" dirty="0"/>
          </a:p>
        </p:txBody>
      </p:sp>
      <p:sp>
        <p:nvSpPr>
          <p:cNvPr id="4" name="灯片编号占位符 3"/>
          <p:cNvSpPr>
            <a:spLocks noGrp="1"/>
          </p:cNvSpPr>
          <p:nvPr>
            <p:ph type="sldNum" sz="quarter" idx="10"/>
          </p:nvPr>
        </p:nvSpPr>
        <p:spPr/>
        <p:txBody>
          <a:bodyPr/>
          <a:lstStyle/>
          <a:p>
            <a:fld id="{F93199CD-3E1B-4AE6-990F-76F925F5EA9F}" type="slidenum">
              <a:rPr lang="en-US" altLang="zh-CN" smtClean="0"/>
              <a:pPr/>
              <a:t>18</a:t>
            </a:fld>
            <a:endParaRPr lang="zh-CN" altLang="en-US" dirty="0"/>
          </a:p>
        </p:txBody>
      </p:sp>
    </p:spTree>
    <p:extLst>
      <p:ext uri="{BB962C8B-B14F-4D97-AF65-F5344CB8AC3E}">
        <p14:creationId xmlns:p14="http://schemas.microsoft.com/office/powerpoint/2010/main" val="1719883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所有学习算法的期望与随机胡猜差不多（也就是，算法是不能脱离实际问题的）</a:t>
            </a:r>
            <a:endParaRPr lang="en-US" altLang="zh-CN" dirty="0"/>
          </a:p>
        </p:txBody>
      </p:sp>
      <p:sp>
        <p:nvSpPr>
          <p:cNvPr id="4" name="灯片编号占位符 3"/>
          <p:cNvSpPr>
            <a:spLocks noGrp="1"/>
          </p:cNvSpPr>
          <p:nvPr>
            <p:ph type="sldNum" sz="quarter" idx="10"/>
          </p:nvPr>
        </p:nvSpPr>
        <p:spPr/>
        <p:txBody>
          <a:bodyPr/>
          <a:lstStyle/>
          <a:p>
            <a:fld id="{F93199CD-3E1B-4AE6-990F-76F925F5EA9F}" type="slidenum">
              <a:rPr lang="en-US" altLang="zh-CN" smtClean="0"/>
              <a:pPr/>
              <a:t>19</a:t>
            </a:fld>
            <a:endParaRPr lang="zh-CN" altLang="en-US" dirty="0"/>
          </a:p>
        </p:txBody>
      </p:sp>
    </p:spTree>
    <p:extLst>
      <p:ext uri="{BB962C8B-B14F-4D97-AF65-F5344CB8AC3E}">
        <p14:creationId xmlns:p14="http://schemas.microsoft.com/office/powerpoint/2010/main" val="1719883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所有学习算法的期望与随机胡猜差不多（也就是，算法是不能脱离实际问题的）</a:t>
            </a:r>
            <a:endParaRPr lang="en-US" altLang="zh-CN" dirty="0"/>
          </a:p>
        </p:txBody>
      </p:sp>
      <p:sp>
        <p:nvSpPr>
          <p:cNvPr id="4" name="灯片编号占位符 3"/>
          <p:cNvSpPr>
            <a:spLocks noGrp="1"/>
          </p:cNvSpPr>
          <p:nvPr>
            <p:ph type="sldNum" sz="quarter" idx="10"/>
          </p:nvPr>
        </p:nvSpPr>
        <p:spPr/>
        <p:txBody>
          <a:bodyPr/>
          <a:lstStyle/>
          <a:p>
            <a:fld id="{F93199CD-3E1B-4AE6-990F-76F925F5EA9F}" type="slidenum">
              <a:rPr lang="en-US" altLang="zh-CN" smtClean="0"/>
              <a:pPr/>
              <a:t>20</a:t>
            </a:fld>
            <a:endParaRPr lang="zh-CN" altLang="en-US" dirty="0"/>
          </a:p>
        </p:txBody>
      </p:sp>
    </p:spTree>
    <p:extLst>
      <p:ext uri="{BB962C8B-B14F-4D97-AF65-F5344CB8AC3E}">
        <p14:creationId xmlns:p14="http://schemas.microsoft.com/office/powerpoint/2010/main" val="1719883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所有学习算法的期望与随机胡猜差不多（也就是，算法是不能脱离实际问题的）</a:t>
            </a:r>
            <a:endParaRPr lang="en-US" altLang="zh-CN" dirty="0"/>
          </a:p>
        </p:txBody>
      </p:sp>
      <p:sp>
        <p:nvSpPr>
          <p:cNvPr id="4" name="灯片编号占位符 3"/>
          <p:cNvSpPr>
            <a:spLocks noGrp="1"/>
          </p:cNvSpPr>
          <p:nvPr>
            <p:ph type="sldNum" sz="quarter" idx="10"/>
          </p:nvPr>
        </p:nvSpPr>
        <p:spPr/>
        <p:txBody>
          <a:bodyPr/>
          <a:lstStyle/>
          <a:p>
            <a:fld id="{F93199CD-3E1B-4AE6-990F-76F925F5EA9F}" type="slidenum">
              <a:rPr lang="en-US" altLang="zh-CN" smtClean="0"/>
              <a:pPr/>
              <a:t>21</a:t>
            </a:fld>
            <a:endParaRPr lang="zh-CN" altLang="en-US" dirty="0"/>
          </a:p>
        </p:txBody>
      </p:sp>
    </p:spTree>
    <p:extLst>
      <p:ext uri="{BB962C8B-B14F-4D97-AF65-F5344CB8AC3E}">
        <p14:creationId xmlns:p14="http://schemas.microsoft.com/office/powerpoint/2010/main" val="1719883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所有学习算法的期望与随机胡猜差不多（也就是，算法是不能脱离实际问题的）</a:t>
            </a:r>
            <a:endParaRPr lang="en-US" altLang="zh-CN" dirty="0"/>
          </a:p>
        </p:txBody>
      </p:sp>
      <p:sp>
        <p:nvSpPr>
          <p:cNvPr id="4" name="灯片编号占位符 3"/>
          <p:cNvSpPr>
            <a:spLocks noGrp="1"/>
          </p:cNvSpPr>
          <p:nvPr>
            <p:ph type="sldNum" sz="quarter" idx="10"/>
          </p:nvPr>
        </p:nvSpPr>
        <p:spPr/>
        <p:txBody>
          <a:bodyPr/>
          <a:lstStyle/>
          <a:p>
            <a:fld id="{F93199CD-3E1B-4AE6-990F-76F925F5EA9F}" type="slidenum">
              <a:rPr lang="en-US" altLang="zh-CN" smtClean="0"/>
              <a:pPr/>
              <a:t>22</a:t>
            </a:fld>
            <a:endParaRPr lang="zh-CN" altLang="en-US" dirty="0"/>
          </a:p>
        </p:txBody>
      </p:sp>
    </p:spTree>
    <p:extLst>
      <p:ext uri="{BB962C8B-B14F-4D97-AF65-F5344CB8AC3E}">
        <p14:creationId xmlns:p14="http://schemas.microsoft.com/office/powerpoint/2010/main" val="1719883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93199CD-3E1B-4AE6-990F-76F925F5EA9F}" type="slidenum">
              <a:rPr lang="en-US" altLang="zh-CN" smtClean="0"/>
              <a:pPr/>
              <a:t>3</a:t>
            </a:fld>
            <a:endParaRPr lang="zh-CN" altLang="en-US" dirty="0"/>
          </a:p>
        </p:txBody>
      </p:sp>
    </p:spTree>
    <p:extLst>
      <p:ext uri="{BB962C8B-B14F-4D97-AF65-F5344CB8AC3E}">
        <p14:creationId xmlns:p14="http://schemas.microsoft.com/office/powerpoint/2010/main" val="1719883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1" dirty="0" smtClean="0">
                <a:latin typeface="宋体" panose="02010600030101010101" pitchFamily="2" charset="-122"/>
                <a:ea typeface="宋体" panose="02010600030101010101" pitchFamily="2" charset="-122"/>
              </a:rPr>
              <a:t>相似的样本具有       相似的输出！！！</a:t>
            </a:r>
            <a:endParaRPr lang="en-US" altLang="zh-CN" sz="1200" b="1" dirty="0" smtClean="0">
              <a:latin typeface="宋体" panose="02010600030101010101" pitchFamily="2" charset="-122"/>
              <a:ea typeface="宋体" panose="02010600030101010101" pitchFamily="2" charset="-122"/>
            </a:endParaRPr>
          </a:p>
          <a:p>
            <a:endParaRPr lang="en-US" altLang="zh-CN" sz="1200" b="1" dirty="0" smtClean="0">
              <a:latin typeface="宋体" panose="02010600030101010101" pitchFamily="2" charset="-122"/>
              <a:ea typeface="宋体" panose="02010600030101010101" pitchFamily="2" charset="-122"/>
            </a:endParaRPr>
          </a:p>
          <a:p>
            <a:r>
              <a:rPr lang="zh-CN" altLang="en-US" sz="1200" b="1" dirty="0" smtClean="0">
                <a:latin typeface="宋体" panose="02010600030101010101" pitchFamily="2" charset="-122"/>
                <a:ea typeface="宋体" panose="02010600030101010101" pitchFamily="2" charset="-122"/>
              </a:rPr>
              <a:t>无标签数据可以描述</a:t>
            </a:r>
            <a:r>
              <a:rPr lang="en-US" altLang="zh-CN" sz="1200" b="1" dirty="0" smtClean="0">
                <a:latin typeface="宋体" panose="02010600030101010101" pitchFamily="2" charset="-122"/>
                <a:ea typeface="宋体" panose="02010600030101010101" pitchFamily="2" charset="-122"/>
              </a:rPr>
              <a:t>x</a:t>
            </a:r>
            <a:r>
              <a:rPr lang="zh-CN" altLang="en-US" sz="1200" b="1" dirty="0" smtClean="0">
                <a:latin typeface="宋体" panose="02010600030101010101" pitchFamily="2" charset="-122"/>
                <a:ea typeface="宋体" panose="02010600030101010101" pitchFamily="2" charset="-122"/>
              </a:rPr>
              <a:t>的分布，</a:t>
            </a:r>
            <a:endParaRPr lang="zh-CN" altLang="en-US" sz="1200" b="1" dirty="0">
              <a:latin typeface="宋体" panose="02010600030101010101" pitchFamily="2" charset="-122"/>
              <a:ea typeface="宋体" panose="02010600030101010101" pitchFamily="2" charset="-122"/>
            </a:endParaRPr>
          </a:p>
        </p:txBody>
      </p:sp>
      <p:sp>
        <p:nvSpPr>
          <p:cNvPr id="4" name="灯片编号占位符 3"/>
          <p:cNvSpPr>
            <a:spLocks noGrp="1"/>
          </p:cNvSpPr>
          <p:nvPr>
            <p:ph type="sldNum" sz="quarter" idx="10"/>
          </p:nvPr>
        </p:nvSpPr>
        <p:spPr/>
        <p:txBody>
          <a:bodyPr/>
          <a:lstStyle/>
          <a:p>
            <a:fld id="{F93199CD-3E1B-4AE6-990F-76F925F5EA9F}" type="slidenum">
              <a:rPr lang="en-US" altLang="zh-CN" smtClean="0"/>
              <a:pPr/>
              <a:t>23</a:t>
            </a:fld>
            <a:endParaRPr lang="zh-CN" altLang="en-US" dirty="0"/>
          </a:p>
        </p:txBody>
      </p:sp>
    </p:spTree>
    <p:extLst>
      <p:ext uri="{BB962C8B-B14F-4D97-AF65-F5344CB8AC3E}">
        <p14:creationId xmlns:p14="http://schemas.microsoft.com/office/powerpoint/2010/main" val="1719883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93199CD-3E1B-4AE6-990F-76F925F5EA9F}" type="slidenum">
              <a:rPr lang="en-US" altLang="zh-CN" smtClean="0"/>
              <a:pPr/>
              <a:t>4</a:t>
            </a:fld>
            <a:endParaRPr lang="zh-CN" altLang="en-US" dirty="0"/>
          </a:p>
        </p:txBody>
      </p:sp>
    </p:spTree>
    <p:extLst>
      <p:ext uri="{BB962C8B-B14F-4D97-AF65-F5344CB8AC3E}">
        <p14:creationId xmlns:p14="http://schemas.microsoft.com/office/powerpoint/2010/main" val="1719883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93199CD-3E1B-4AE6-990F-76F925F5EA9F}" type="slidenum">
              <a:rPr lang="en-US" altLang="zh-CN" smtClean="0"/>
              <a:pPr/>
              <a:t>5</a:t>
            </a:fld>
            <a:endParaRPr lang="zh-CN" altLang="en-US" dirty="0"/>
          </a:p>
        </p:txBody>
      </p:sp>
    </p:spTree>
    <p:extLst>
      <p:ext uri="{BB962C8B-B14F-4D97-AF65-F5344CB8AC3E}">
        <p14:creationId xmlns:p14="http://schemas.microsoft.com/office/powerpoint/2010/main" val="1719883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一个类似文本、图像、视频、音频的原始输入，提取可以在随后的机器学习算法中使用的相关“特征”和模式。这与其自身并不是息息相关，但却是一个重要的预处理步骤。</a:t>
            </a:r>
            <a:endParaRPr lang="zh-CN" altLang="en-US" dirty="0"/>
          </a:p>
        </p:txBody>
      </p:sp>
      <p:sp>
        <p:nvSpPr>
          <p:cNvPr id="4" name="灯片编号占位符 3"/>
          <p:cNvSpPr>
            <a:spLocks noGrp="1"/>
          </p:cNvSpPr>
          <p:nvPr>
            <p:ph type="sldNum" sz="quarter" idx="10"/>
          </p:nvPr>
        </p:nvSpPr>
        <p:spPr/>
        <p:txBody>
          <a:bodyPr/>
          <a:lstStyle/>
          <a:p>
            <a:fld id="{F93199CD-3E1B-4AE6-990F-76F925F5EA9F}" type="slidenum">
              <a:rPr lang="en-US" altLang="zh-CN" smtClean="0"/>
              <a:pPr/>
              <a:t>6</a:t>
            </a:fld>
            <a:endParaRPr lang="zh-CN" altLang="en-US" dirty="0"/>
          </a:p>
        </p:txBody>
      </p:sp>
    </p:spTree>
    <p:extLst>
      <p:ext uri="{BB962C8B-B14F-4D97-AF65-F5344CB8AC3E}">
        <p14:creationId xmlns:p14="http://schemas.microsoft.com/office/powerpoint/2010/main" val="1719883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93199CD-3E1B-4AE6-990F-76F925F5EA9F}" type="slidenum">
              <a:rPr lang="en-US" altLang="zh-CN" smtClean="0"/>
              <a:pPr/>
              <a:t>8</a:t>
            </a:fld>
            <a:endParaRPr lang="zh-CN" altLang="en-US" dirty="0"/>
          </a:p>
        </p:txBody>
      </p:sp>
    </p:spTree>
    <p:extLst>
      <p:ext uri="{BB962C8B-B14F-4D97-AF65-F5344CB8AC3E}">
        <p14:creationId xmlns:p14="http://schemas.microsoft.com/office/powerpoint/2010/main" val="16657076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93199CD-3E1B-4AE6-990F-76F925F5EA9F}" type="slidenum">
              <a:rPr lang="en-US" altLang="zh-CN" smtClean="0"/>
              <a:pPr/>
              <a:t>9</a:t>
            </a:fld>
            <a:endParaRPr lang="zh-CN" altLang="en-US" dirty="0"/>
          </a:p>
        </p:txBody>
      </p:sp>
    </p:spTree>
    <p:extLst>
      <p:ext uri="{BB962C8B-B14F-4D97-AF65-F5344CB8AC3E}">
        <p14:creationId xmlns:p14="http://schemas.microsoft.com/office/powerpoint/2010/main" val="1719883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基于相似性原理将原始数据或特征和组对象组放到一起。</a:t>
            </a:r>
            <a:endParaRPr lang="en-US" altLang="zh-CN" dirty="0"/>
          </a:p>
        </p:txBody>
      </p:sp>
      <p:sp>
        <p:nvSpPr>
          <p:cNvPr id="4" name="灯片编号占位符 3"/>
          <p:cNvSpPr>
            <a:spLocks noGrp="1"/>
          </p:cNvSpPr>
          <p:nvPr>
            <p:ph type="sldNum" sz="quarter" idx="10"/>
          </p:nvPr>
        </p:nvSpPr>
        <p:spPr/>
        <p:txBody>
          <a:bodyPr/>
          <a:lstStyle/>
          <a:p>
            <a:fld id="{F93199CD-3E1B-4AE6-990F-76F925F5EA9F}" type="slidenum">
              <a:rPr lang="en-US" altLang="zh-CN" smtClean="0"/>
              <a:pPr/>
              <a:t>10</a:t>
            </a:fld>
            <a:endParaRPr lang="zh-CN" altLang="en-US" dirty="0"/>
          </a:p>
        </p:txBody>
      </p:sp>
    </p:spTree>
    <p:extLst>
      <p:ext uri="{BB962C8B-B14F-4D97-AF65-F5344CB8AC3E}">
        <p14:creationId xmlns:p14="http://schemas.microsoft.com/office/powerpoint/2010/main" val="1719883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聚类是因人而异的</a:t>
            </a:r>
            <a:endParaRPr lang="en-US" altLang="zh-CN" dirty="0"/>
          </a:p>
        </p:txBody>
      </p:sp>
      <p:sp>
        <p:nvSpPr>
          <p:cNvPr id="4" name="灯片编号占位符 3"/>
          <p:cNvSpPr>
            <a:spLocks noGrp="1"/>
          </p:cNvSpPr>
          <p:nvPr>
            <p:ph type="sldNum" sz="quarter" idx="10"/>
          </p:nvPr>
        </p:nvSpPr>
        <p:spPr/>
        <p:txBody>
          <a:bodyPr/>
          <a:lstStyle/>
          <a:p>
            <a:fld id="{F93199CD-3E1B-4AE6-990F-76F925F5EA9F}" type="slidenum">
              <a:rPr lang="en-US" altLang="zh-CN" smtClean="0"/>
              <a:pPr/>
              <a:t>12</a:t>
            </a:fld>
            <a:endParaRPr lang="zh-CN" altLang="en-US" dirty="0"/>
          </a:p>
        </p:txBody>
      </p:sp>
    </p:spTree>
    <p:extLst>
      <p:ext uri="{BB962C8B-B14F-4D97-AF65-F5344CB8AC3E}">
        <p14:creationId xmlns:p14="http://schemas.microsoft.com/office/powerpoint/2010/main" val="17198831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ctrTitle"/>
          </p:nvPr>
        </p:nvSpPr>
        <p:spPr>
          <a:xfrm>
            <a:off x="1065214" y="1828800"/>
            <a:ext cx="8229600" cy="2895600"/>
          </a:xfrm>
        </p:spPr>
        <p:txBody>
          <a:bodyPr rtlCol="0" anchor="b">
            <a:normAutofit/>
          </a:bodyPr>
          <a:lstStyle>
            <a:lvl1pPr algn="l" rtl="0">
              <a:lnSpc>
                <a:spcPct val="80000"/>
              </a:lnSpc>
              <a:defRPr sz="6600">
                <a:solidFill>
                  <a:schemeClr val="tx1"/>
                </a:solidFill>
              </a:defRPr>
            </a:lvl1pPr>
          </a:lstStyle>
          <a:p>
            <a:pPr rtl="0"/>
            <a:r>
              <a:rPr lang="zh-CN" altLang="en-US" noProof="0" smtClean="0"/>
              <a:t>单击此处编辑母版标题样式</a:t>
            </a:r>
            <a:endParaRPr lang="zh-CN" altLang="en-US" noProof="0" dirty="0"/>
          </a:p>
        </p:txBody>
      </p:sp>
      <p:sp>
        <p:nvSpPr>
          <p:cNvPr id="3" name="副标题 2"/>
          <p:cNvSpPr>
            <a:spLocks noGrp="1"/>
          </p:cNvSpPr>
          <p:nvPr>
            <p:ph type="subTitle" idx="1"/>
          </p:nvPr>
        </p:nvSpPr>
        <p:spPr>
          <a:xfrm>
            <a:off x="1065213" y="4800600"/>
            <a:ext cx="8229600" cy="1219200"/>
          </a:xfrm>
        </p:spPr>
        <p:txBody>
          <a:bodyPr rtlCol="0">
            <a:normAutofit/>
          </a:bodyPr>
          <a:lstStyle>
            <a:lvl1pPr marL="0" indent="0" algn="l" rtl="0">
              <a:spcBef>
                <a:spcPts val="0"/>
              </a:spcBef>
              <a:buNone/>
              <a:defRPr sz="2000" cap="all" spc="200" baseline="0">
                <a:solidFill>
                  <a:schemeClr val="accent1"/>
                </a:solidFill>
              </a:defRPr>
            </a:lvl1pPr>
            <a:lvl2pPr marL="457200" indent="0" algn="ctr" rtl="0">
              <a:buNone/>
              <a:defRPr>
                <a:solidFill>
                  <a:schemeClr val="tx1">
                    <a:tint val="75000"/>
                  </a:schemeClr>
                </a:solidFill>
              </a:defRPr>
            </a:lvl2pPr>
            <a:lvl3pPr marL="914400" indent="0" algn="ctr" rtl="0">
              <a:buNone/>
              <a:defRPr>
                <a:solidFill>
                  <a:schemeClr val="tx1">
                    <a:tint val="75000"/>
                  </a:schemeClr>
                </a:solidFill>
              </a:defRPr>
            </a:lvl3pPr>
            <a:lvl4pPr marL="1371600" indent="0" algn="ctr" rtl="0">
              <a:buNone/>
              <a:defRPr>
                <a:solidFill>
                  <a:schemeClr val="tx1">
                    <a:tint val="75000"/>
                  </a:schemeClr>
                </a:solidFill>
              </a:defRPr>
            </a:lvl4pPr>
            <a:lvl5pPr marL="1828800" indent="0" algn="ctr" rtl="0">
              <a:buNone/>
              <a:defRPr>
                <a:solidFill>
                  <a:schemeClr val="tx1">
                    <a:tint val="75000"/>
                  </a:schemeClr>
                </a:solidFill>
              </a:defRPr>
            </a:lvl5pPr>
            <a:lvl6pPr marL="2286000" indent="0" algn="ctr" rtl="0">
              <a:buNone/>
              <a:defRPr>
                <a:solidFill>
                  <a:schemeClr val="tx1">
                    <a:tint val="75000"/>
                  </a:schemeClr>
                </a:solidFill>
              </a:defRPr>
            </a:lvl6pPr>
            <a:lvl7pPr marL="2743200" indent="0" algn="ctr" rtl="0">
              <a:buNone/>
              <a:defRPr>
                <a:solidFill>
                  <a:schemeClr val="tx1">
                    <a:tint val="75000"/>
                  </a:schemeClr>
                </a:solidFill>
              </a:defRPr>
            </a:lvl7pPr>
            <a:lvl8pPr marL="3200400" indent="0" algn="ctr" rtl="0">
              <a:buNone/>
              <a:defRPr>
                <a:solidFill>
                  <a:schemeClr val="tx1">
                    <a:tint val="75000"/>
                  </a:schemeClr>
                </a:solidFill>
              </a:defRPr>
            </a:lvl8pPr>
            <a:lvl9pPr marL="3657600" indent="0" algn="ctr" rtl="0">
              <a:buNone/>
              <a:defRPr>
                <a:solidFill>
                  <a:schemeClr val="tx1">
                    <a:tint val="75000"/>
                  </a:schemeClr>
                </a:solidFill>
              </a:defRPr>
            </a:lvl9pPr>
          </a:lstStyle>
          <a:p>
            <a:pPr rtl="0"/>
            <a:r>
              <a:rPr lang="zh-CN" altLang="en-US" noProof="0" smtClean="0"/>
              <a:t>单击此处编辑母版副标题样式</a:t>
            </a:r>
            <a:endParaRPr lang="zh-CN" altLang="en-US" noProof="0" dirty="0"/>
          </a:p>
        </p:txBody>
      </p:sp>
    </p:spTree>
    <p:extLst>
      <p:ext uri="{BB962C8B-B14F-4D97-AF65-F5344CB8AC3E}">
        <p14:creationId xmlns:p14="http://schemas.microsoft.com/office/powerpoint/2010/main" val="94999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p>
            <a:pPr rtl="0"/>
            <a:r>
              <a:rPr lang="zh-CN" altLang="en-US" noProof="0" smtClean="0"/>
              <a:t>单击此处编辑母版标题样式</a:t>
            </a:r>
            <a:endParaRPr lang="zh-CN" altLang="en-US" noProof="0" dirty="0"/>
          </a:p>
        </p:txBody>
      </p:sp>
      <p:sp>
        <p:nvSpPr>
          <p:cNvPr id="3" name="竖排文字占位符 2"/>
          <p:cNvSpPr>
            <a:spLocks noGrp="1"/>
          </p:cNvSpPr>
          <p:nvPr>
            <p:ph type="body" orient="vert" idx="1"/>
          </p:nvPr>
        </p:nvSpPr>
        <p:spPr/>
        <p:txBody>
          <a:bodyPr vert="eaVert" rtlCol="0"/>
          <a:lstStyle/>
          <a:p>
            <a:pPr lvl="0" rtl="0"/>
            <a:r>
              <a:rPr lang="zh-CN" altLang="en-US" noProof="0" smtClean="0"/>
              <a:t>单击此处编辑母版文本样式</a:t>
            </a:r>
          </a:p>
          <a:p>
            <a:pPr lvl="1" rtl="0"/>
            <a:r>
              <a:rPr lang="zh-CN" altLang="en-US" noProof="0" smtClean="0"/>
              <a:t>第二级</a:t>
            </a:r>
          </a:p>
          <a:p>
            <a:pPr lvl="2" rtl="0"/>
            <a:r>
              <a:rPr lang="zh-CN" altLang="en-US" noProof="0" smtClean="0"/>
              <a:t>第三级</a:t>
            </a:r>
          </a:p>
          <a:p>
            <a:pPr lvl="3" rtl="0"/>
            <a:r>
              <a:rPr lang="zh-CN" altLang="en-US" noProof="0" smtClean="0"/>
              <a:t>第四级</a:t>
            </a:r>
          </a:p>
          <a:p>
            <a:pPr lvl="4" rtl="0"/>
            <a:r>
              <a:rPr lang="zh-CN" altLang="en-US" noProof="0" smtClean="0"/>
              <a:t>第五级</a:t>
            </a:r>
            <a:endParaRPr lang="zh-CN" altLang="en-US" noProof="0" dirty="0"/>
          </a:p>
        </p:txBody>
      </p:sp>
      <p:sp>
        <p:nvSpPr>
          <p:cNvPr id="4" name="日期占位符 3"/>
          <p:cNvSpPr>
            <a:spLocks noGrp="1"/>
          </p:cNvSpPr>
          <p:nvPr>
            <p:ph type="dt" sz="half" idx="10"/>
          </p:nvPr>
        </p:nvSpPr>
        <p:spPr/>
        <p:txBody>
          <a:bodyPr rtlCol="0"/>
          <a:lstStyle>
            <a:lvl1pPr>
              <a:defRPr/>
            </a:lvl1pPr>
          </a:lstStyle>
          <a:p>
            <a:fld id="{CCC847F5-93BF-420F-8B65-846E937E9C1A}" type="datetime1">
              <a:rPr lang="zh-CN" altLang="en-US" smtClean="0"/>
              <a:pPr/>
              <a:t>2018/4/24</a:t>
            </a:fld>
            <a:endParaRPr lang="zh-CN" altLang="en-US" dirty="0"/>
          </a:p>
        </p:txBody>
      </p:sp>
      <p:sp>
        <p:nvSpPr>
          <p:cNvPr id="5" name="页脚占位符 4"/>
          <p:cNvSpPr>
            <a:spLocks noGrp="1"/>
          </p:cNvSpPr>
          <p:nvPr>
            <p:ph type="ftr" sz="quarter" idx="11"/>
          </p:nvPr>
        </p:nvSpPr>
        <p:spPr/>
        <p:txBody>
          <a:bodyPr rtlCol="0"/>
          <a:lstStyle/>
          <a:p>
            <a:pPr rtl="0"/>
            <a:endParaRPr lang="zh-CN" altLang="en-US" noProof="0" dirty="0"/>
          </a:p>
        </p:txBody>
      </p:sp>
      <p:sp>
        <p:nvSpPr>
          <p:cNvPr id="6" name="灯片编号占位符 5"/>
          <p:cNvSpPr>
            <a:spLocks noGrp="1"/>
          </p:cNvSpPr>
          <p:nvPr>
            <p:ph type="sldNum" sz="quarter" idx="12"/>
          </p:nvPr>
        </p:nvSpPr>
        <p:spPr/>
        <p:txBody>
          <a:bodyPr rtlCol="0"/>
          <a:lstStyle/>
          <a:p>
            <a:pPr rtl="0"/>
            <a:fld id="{2A013F82-EE5E-44EE-A61D-E31C6657F26F}" type="slidenum">
              <a:rPr lang="en-US" altLang="zh-CN" noProof="0" smtClean="0"/>
              <a:t>‹#›</a:t>
            </a:fld>
            <a:endParaRPr lang="en-US" altLang="zh-CN" noProof="0" dirty="0"/>
          </a:p>
        </p:txBody>
      </p:sp>
    </p:spTree>
    <p:extLst>
      <p:ext uri="{BB962C8B-B14F-4D97-AF65-F5344CB8AC3E}">
        <p14:creationId xmlns:p14="http://schemas.microsoft.com/office/powerpoint/2010/main" val="460095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垂直标题 1"/>
          <p:cNvSpPr>
            <a:spLocks noGrp="1"/>
          </p:cNvSpPr>
          <p:nvPr>
            <p:ph type="title" orient="vert"/>
          </p:nvPr>
        </p:nvSpPr>
        <p:spPr>
          <a:xfrm>
            <a:off x="9142412" y="381001"/>
            <a:ext cx="1524001" cy="5638800"/>
          </a:xfrm>
        </p:spPr>
        <p:txBody>
          <a:bodyPr vert="eaVert" rtlCol="0"/>
          <a:lstStyle/>
          <a:p>
            <a:pPr rtl="0"/>
            <a:r>
              <a:rPr lang="zh-CN" altLang="en-US" noProof="0" smtClean="0"/>
              <a:t>单击此处编辑母版标题样式</a:t>
            </a:r>
            <a:endParaRPr lang="zh-CN" altLang="en-US" noProof="0" dirty="0"/>
          </a:p>
        </p:txBody>
      </p:sp>
      <p:sp>
        <p:nvSpPr>
          <p:cNvPr id="3" name="竖排文字占位符 2"/>
          <p:cNvSpPr>
            <a:spLocks noGrp="1"/>
          </p:cNvSpPr>
          <p:nvPr>
            <p:ph type="body" orient="vert" idx="1"/>
          </p:nvPr>
        </p:nvSpPr>
        <p:spPr>
          <a:xfrm>
            <a:off x="1522412" y="381001"/>
            <a:ext cx="7391399" cy="5638800"/>
          </a:xfrm>
        </p:spPr>
        <p:txBody>
          <a:bodyPr vert="eaVert" rtlCol="0"/>
          <a:lstStyle/>
          <a:p>
            <a:pPr lvl="0" rtl="0"/>
            <a:r>
              <a:rPr lang="zh-CN" altLang="en-US" noProof="0" smtClean="0"/>
              <a:t>单击此处编辑母版文本样式</a:t>
            </a:r>
          </a:p>
          <a:p>
            <a:pPr lvl="1" rtl="0"/>
            <a:r>
              <a:rPr lang="zh-CN" altLang="en-US" noProof="0" smtClean="0"/>
              <a:t>第二级</a:t>
            </a:r>
          </a:p>
          <a:p>
            <a:pPr lvl="2" rtl="0"/>
            <a:r>
              <a:rPr lang="zh-CN" altLang="en-US" noProof="0" smtClean="0"/>
              <a:t>第三级</a:t>
            </a:r>
          </a:p>
          <a:p>
            <a:pPr lvl="3" rtl="0"/>
            <a:r>
              <a:rPr lang="zh-CN" altLang="en-US" noProof="0" smtClean="0"/>
              <a:t>第四级</a:t>
            </a:r>
          </a:p>
          <a:p>
            <a:pPr lvl="4" rtl="0"/>
            <a:r>
              <a:rPr lang="zh-CN" altLang="en-US" noProof="0" smtClean="0"/>
              <a:t>第五级</a:t>
            </a:r>
            <a:endParaRPr lang="zh-CN" altLang="en-US" noProof="0" dirty="0"/>
          </a:p>
        </p:txBody>
      </p:sp>
      <p:sp>
        <p:nvSpPr>
          <p:cNvPr id="4" name="日期占位符 3"/>
          <p:cNvSpPr>
            <a:spLocks noGrp="1"/>
          </p:cNvSpPr>
          <p:nvPr>
            <p:ph type="dt" sz="half" idx="10"/>
          </p:nvPr>
        </p:nvSpPr>
        <p:spPr/>
        <p:txBody>
          <a:bodyPr rtlCol="0"/>
          <a:lstStyle>
            <a:lvl1pPr>
              <a:defRPr/>
            </a:lvl1pPr>
          </a:lstStyle>
          <a:p>
            <a:fld id="{6E377329-BC83-4AA4-8C27-9230F654D81D}" type="datetime1">
              <a:rPr lang="zh-CN" altLang="en-US" smtClean="0"/>
              <a:pPr/>
              <a:t>2018/4/24</a:t>
            </a:fld>
            <a:endParaRPr lang="zh-CN" altLang="en-US" dirty="0"/>
          </a:p>
        </p:txBody>
      </p:sp>
      <p:sp>
        <p:nvSpPr>
          <p:cNvPr id="5" name="页脚占位符 4"/>
          <p:cNvSpPr>
            <a:spLocks noGrp="1"/>
          </p:cNvSpPr>
          <p:nvPr>
            <p:ph type="ftr" sz="quarter" idx="11"/>
          </p:nvPr>
        </p:nvSpPr>
        <p:spPr/>
        <p:txBody>
          <a:bodyPr rtlCol="0"/>
          <a:lstStyle/>
          <a:p>
            <a:pPr rtl="0"/>
            <a:endParaRPr lang="zh-CN" altLang="en-US" noProof="0" dirty="0"/>
          </a:p>
        </p:txBody>
      </p:sp>
      <p:sp>
        <p:nvSpPr>
          <p:cNvPr id="6" name="灯片编号占位符 5"/>
          <p:cNvSpPr>
            <a:spLocks noGrp="1"/>
          </p:cNvSpPr>
          <p:nvPr>
            <p:ph type="sldNum" sz="quarter" idx="12"/>
          </p:nvPr>
        </p:nvSpPr>
        <p:spPr/>
        <p:txBody>
          <a:bodyPr rtlCol="0"/>
          <a:lstStyle/>
          <a:p>
            <a:pPr rtl="0"/>
            <a:fld id="{2A013F82-EE5E-44EE-A61D-E31C6657F26F}" type="slidenum">
              <a:rPr lang="en-US" altLang="zh-CN" noProof="0" smtClean="0"/>
              <a:t>‹#›</a:t>
            </a:fld>
            <a:endParaRPr lang="en-US" altLang="zh-CN" noProof="0" dirty="0"/>
          </a:p>
        </p:txBody>
      </p:sp>
    </p:spTree>
    <p:extLst>
      <p:ext uri="{BB962C8B-B14F-4D97-AF65-F5344CB8AC3E}">
        <p14:creationId xmlns:p14="http://schemas.microsoft.com/office/powerpoint/2010/main" val="4079035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lvl1pPr>
              <a:defRPr>
                <a:latin typeface="微软雅黑" panose="020B0503020204020204" pitchFamily="34" charset="-122"/>
                <a:ea typeface="微软雅黑" panose="020B0503020204020204" pitchFamily="34" charset="-122"/>
              </a:defRPr>
            </a:lvl1pPr>
          </a:lstStyle>
          <a:p>
            <a:pPr rtl="0"/>
            <a:r>
              <a:rPr lang="zh-CN" altLang="en-US" noProof="0" smtClean="0"/>
              <a:t>单击此处编辑母版标题样式</a:t>
            </a:r>
            <a:endParaRPr lang="zh-CN" altLang="en-US" noProof="0" dirty="0"/>
          </a:p>
        </p:txBody>
      </p:sp>
      <p:sp>
        <p:nvSpPr>
          <p:cNvPr id="3" name="内容占位符 2"/>
          <p:cNvSpPr>
            <a:spLocks noGrp="1"/>
          </p:cNvSpPr>
          <p:nvPr>
            <p:ph idx="1"/>
          </p:nvPr>
        </p:nvSpPr>
        <p:spPr/>
        <p:txBody>
          <a:bodyPr rtlCol="0"/>
          <a:lstStyle>
            <a:lvl1pPr>
              <a:defRPr>
                <a:latin typeface="微软雅黑" panose="020B0503020204020204" pitchFamily="34" charset="-122"/>
                <a:ea typeface="微软雅黑" panose="020B0503020204020204" pitchFamily="34" charset="-122"/>
              </a:defRPr>
            </a:lvl1pPr>
            <a:lvl2pPr>
              <a:defRPr>
                <a:latin typeface="微软雅黑" panose="020B0503020204020204" pitchFamily="34" charset="-122"/>
                <a:ea typeface="微软雅黑" panose="020B0503020204020204" pitchFamily="34" charset="-122"/>
              </a:defRPr>
            </a:lvl2pPr>
            <a:lvl3pPr>
              <a:defRPr>
                <a:latin typeface="微软雅黑" panose="020B0503020204020204" pitchFamily="34" charset="-122"/>
                <a:ea typeface="微软雅黑" panose="020B0503020204020204" pitchFamily="34" charset="-122"/>
              </a:defRPr>
            </a:lvl3pPr>
            <a:lvl4pPr>
              <a:defRPr>
                <a:latin typeface="微软雅黑" panose="020B0503020204020204" pitchFamily="34" charset="-122"/>
                <a:ea typeface="微软雅黑" panose="020B0503020204020204" pitchFamily="34" charset="-122"/>
              </a:defRPr>
            </a:lvl4pPr>
            <a:lvl5pPr algn="l" rtl="0">
              <a:defRPr>
                <a:latin typeface="微软雅黑" panose="020B0503020204020204" pitchFamily="34" charset="-122"/>
                <a:ea typeface="微软雅黑" panose="020B0503020204020204" pitchFamily="34" charset="-122"/>
              </a:defRPr>
            </a:lvl5pPr>
            <a:lvl6pPr algn="l" rtl="0">
              <a:defRPr/>
            </a:lvl6pPr>
          </a:lstStyle>
          <a:p>
            <a:pPr lvl="0" rtl="0"/>
            <a:r>
              <a:rPr lang="zh-CN" altLang="en-US" noProof="0" smtClean="0"/>
              <a:t>单击此处编辑母版文本样式</a:t>
            </a:r>
          </a:p>
          <a:p>
            <a:pPr lvl="1" rtl="0"/>
            <a:r>
              <a:rPr lang="zh-CN" altLang="en-US" noProof="0" smtClean="0"/>
              <a:t>第二级</a:t>
            </a:r>
          </a:p>
          <a:p>
            <a:pPr lvl="2" rtl="0"/>
            <a:r>
              <a:rPr lang="zh-CN" altLang="en-US" noProof="0" smtClean="0"/>
              <a:t>第三级</a:t>
            </a:r>
          </a:p>
          <a:p>
            <a:pPr lvl="3" rtl="0"/>
            <a:r>
              <a:rPr lang="zh-CN" altLang="en-US" noProof="0" smtClean="0"/>
              <a:t>第四级</a:t>
            </a:r>
          </a:p>
          <a:p>
            <a:pPr lvl="4" rtl="0"/>
            <a:r>
              <a:rPr lang="zh-CN" altLang="en-US" noProof="0" smtClean="0"/>
              <a:t>第五级</a:t>
            </a:r>
            <a:endParaRPr lang="zh-CN" altLang="en-US" noProof="0" dirty="0"/>
          </a:p>
        </p:txBody>
      </p:sp>
      <p:sp>
        <p:nvSpPr>
          <p:cNvPr id="4" name="日期占位符 3"/>
          <p:cNvSpPr>
            <a:spLocks noGrp="1"/>
          </p:cNvSpPr>
          <p:nvPr>
            <p:ph type="dt" sz="half" idx="10"/>
          </p:nvPr>
        </p:nvSpPr>
        <p:spPr/>
        <p:txBody>
          <a:bodyPr rtlCol="0"/>
          <a:lstStyle>
            <a:lvl1pPr>
              <a:defRPr>
                <a:latin typeface="微软雅黑" panose="020B0503020204020204" pitchFamily="34" charset="-122"/>
                <a:ea typeface="微软雅黑" panose="020B0503020204020204" pitchFamily="34" charset="-122"/>
              </a:defRPr>
            </a:lvl1pPr>
          </a:lstStyle>
          <a:p>
            <a:fld id="{0590CACB-45F2-4467-AFEF-2FAF076B81D1}" type="datetime1">
              <a:rPr lang="zh-CN" altLang="en-US" smtClean="0"/>
              <a:pPr/>
              <a:t>2018/4/24</a:t>
            </a:fld>
            <a:endParaRPr lang="zh-CN" altLang="en-US" dirty="0"/>
          </a:p>
        </p:txBody>
      </p:sp>
      <p:sp>
        <p:nvSpPr>
          <p:cNvPr id="5" name="页脚占位符 4"/>
          <p:cNvSpPr>
            <a:spLocks noGrp="1"/>
          </p:cNvSpPr>
          <p:nvPr>
            <p:ph type="ftr" sz="quarter" idx="11"/>
          </p:nvPr>
        </p:nvSpPr>
        <p:spPr/>
        <p:txBody>
          <a:bodyPr rtlCol="0"/>
          <a:lstStyle>
            <a:lvl1pPr>
              <a:defRPr>
                <a:latin typeface="微软雅黑" panose="020B0503020204020204" pitchFamily="34" charset="-122"/>
                <a:ea typeface="微软雅黑" panose="020B0503020204020204" pitchFamily="34" charset="-122"/>
              </a:defRPr>
            </a:lvl1pPr>
          </a:lstStyle>
          <a:p>
            <a:endParaRPr lang="zh-CN" altLang="en-US" noProof="0" dirty="0"/>
          </a:p>
        </p:txBody>
      </p:sp>
      <p:sp>
        <p:nvSpPr>
          <p:cNvPr id="6" name="灯片编号占位符 5"/>
          <p:cNvSpPr>
            <a:spLocks noGrp="1"/>
          </p:cNvSpPr>
          <p:nvPr>
            <p:ph type="sldNum" sz="quarter" idx="12"/>
          </p:nvPr>
        </p:nvSpPr>
        <p:spPr/>
        <p:txBody>
          <a:bodyPr rtlCol="0"/>
          <a:lstStyle>
            <a:lvl1pPr>
              <a:defRPr>
                <a:latin typeface="微软雅黑" panose="020B0503020204020204" pitchFamily="34" charset="-122"/>
                <a:ea typeface="微软雅黑" panose="020B0503020204020204" pitchFamily="34" charset="-122"/>
              </a:defRPr>
            </a:lvl1pPr>
          </a:lstStyle>
          <a:p>
            <a:fld id="{2A013F82-EE5E-44EE-A61D-E31C6657F26F}" type="slidenum">
              <a:rPr lang="en-US" altLang="zh-CN" noProof="0" smtClean="0"/>
              <a:pPr/>
              <a:t>‹#›</a:t>
            </a:fld>
            <a:endParaRPr lang="zh-CN" altLang="en-US" noProof="0" dirty="0"/>
          </a:p>
        </p:txBody>
      </p:sp>
    </p:spTree>
    <p:extLst>
      <p:ext uri="{BB962C8B-B14F-4D97-AF65-F5344CB8AC3E}">
        <p14:creationId xmlns:p14="http://schemas.microsoft.com/office/powerpoint/2010/main" val="2738254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1059614" y="2514600"/>
            <a:ext cx="8692399" cy="2819400"/>
          </a:xfrm>
        </p:spPr>
        <p:txBody>
          <a:bodyPr rtlCol="0" anchor="b">
            <a:normAutofit/>
          </a:bodyPr>
          <a:lstStyle>
            <a:lvl1pPr algn="l" rtl="0">
              <a:lnSpc>
                <a:spcPct val="80000"/>
              </a:lnSpc>
              <a:defRPr sz="4800" b="0" cap="none" baseline="0"/>
            </a:lvl1pPr>
          </a:lstStyle>
          <a:p>
            <a:pPr rtl="0"/>
            <a:r>
              <a:rPr lang="zh-CN" altLang="en-US" noProof="0" smtClean="0"/>
              <a:t>单击此处编辑母版标题样式</a:t>
            </a:r>
            <a:endParaRPr lang="zh-CN" altLang="en-US" noProof="0" dirty="0"/>
          </a:p>
        </p:txBody>
      </p:sp>
      <p:sp>
        <p:nvSpPr>
          <p:cNvPr id="3" name="文本占位符 2"/>
          <p:cNvSpPr>
            <a:spLocks noGrp="1"/>
          </p:cNvSpPr>
          <p:nvPr>
            <p:ph type="body" idx="1"/>
          </p:nvPr>
        </p:nvSpPr>
        <p:spPr>
          <a:xfrm>
            <a:off x="1065213" y="5410200"/>
            <a:ext cx="8687333" cy="609601"/>
          </a:xfrm>
        </p:spPr>
        <p:txBody>
          <a:bodyPr rtlCol="0" anchor="t">
            <a:normAutofit/>
          </a:bodyPr>
          <a:lstStyle>
            <a:lvl1pPr marL="0" indent="0" algn="l" rtl="0">
              <a:spcBef>
                <a:spcPts val="0"/>
              </a:spcBef>
              <a:buNone/>
              <a:defRPr sz="2000" cap="all" spc="200" baseline="0">
                <a:solidFill>
                  <a:schemeClr val="accent1"/>
                </a:solidFill>
              </a:defRPr>
            </a:lvl1pPr>
            <a:lvl2pPr marL="457200" indent="0" algn="l" rtl="0">
              <a:buNone/>
              <a:defRPr sz="1800">
                <a:solidFill>
                  <a:schemeClr val="tx1">
                    <a:tint val="75000"/>
                  </a:schemeClr>
                </a:solidFill>
              </a:defRPr>
            </a:lvl2pPr>
            <a:lvl3pPr marL="914400" indent="0" algn="l" rtl="0">
              <a:buNone/>
              <a:defRPr sz="1600">
                <a:solidFill>
                  <a:schemeClr val="tx1">
                    <a:tint val="75000"/>
                  </a:schemeClr>
                </a:solidFill>
              </a:defRPr>
            </a:lvl3pPr>
            <a:lvl4pPr marL="1371600" indent="0" algn="l" rtl="0">
              <a:buNone/>
              <a:defRPr sz="1400">
                <a:solidFill>
                  <a:schemeClr val="tx1">
                    <a:tint val="75000"/>
                  </a:schemeClr>
                </a:solidFill>
              </a:defRPr>
            </a:lvl4pPr>
            <a:lvl5pPr marL="1828800" indent="0" algn="l" rtl="0">
              <a:buNone/>
              <a:defRPr sz="1400">
                <a:solidFill>
                  <a:schemeClr val="tx1">
                    <a:tint val="75000"/>
                  </a:schemeClr>
                </a:solidFill>
              </a:defRPr>
            </a:lvl5pPr>
            <a:lvl6pPr marL="2286000" indent="0" algn="l" rtl="0">
              <a:buNone/>
              <a:defRPr sz="1400">
                <a:solidFill>
                  <a:schemeClr val="tx1">
                    <a:tint val="75000"/>
                  </a:schemeClr>
                </a:solidFill>
              </a:defRPr>
            </a:lvl6pPr>
            <a:lvl7pPr marL="2743200" indent="0" algn="l" rtl="0">
              <a:buNone/>
              <a:defRPr sz="1400">
                <a:solidFill>
                  <a:schemeClr val="tx1">
                    <a:tint val="75000"/>
                  </a:schemeClr>
                </a:solidFill>
              </a:defRPr>
            </a:lvl7pPr>
            <a:lvl8pPr marL="3200400" indent="0" algn="l" rtl="0">
              <a:buNone/>
              <a:defRPr sz="1400">
                <a:solidFill>
                  <a:schemeClr val="tx1">
                    <a:tint val="75000"/>
                  </a:schemeClr>
                </a:solidFill>
              </a:defRPr>
            </a:lvl8pPr>
            <a:lvl9pPr marL="3657600" indent="0" algn="l" rtl="0">
              <a:buNone/>
              <a:defRPr sz="1400">
                <a:solidFill>
                  <a:schemeClr val="tx1">
                    <a:tint val="75000"/>
                  </a:schemeClr>
                </a:solidFill>
              </a:defRPr>
            </a:lvl9pPr>
          </a:lstStyle>
          <a:p>
            <a:pPr lvl="0" rtl="0"/>
            <a:r>
              <a:rPr lang="zh-CN" altLang="en-US" noProof="0" smtClean="0"/>
              <a:t>单击此处编辑母版文本样式</a:t>
            </a:r>
          </a:p>
        </p:txBody>
      </p:sp>
      <p:sp>
        <p:nvSpPr>
          <p:cNvPr id="4" name="日期占位符 3"/>
          <p:cNvSpPr>
            <a:spLocks noGrp="1"/>
          </p:cNvSpPr>
          <p:nvPr>
            <p:ph type="dt" sz="half" idx="10"/>
          </p:nvPr>
        </p:nvSpPr>
        <p:spPr/>
        <p:txBody>
          <a:bodyPr rtlCol="0"/>
          <a:lstStyle>
            <a:lvl1pPr>
              <a:defRPr/>
            </a:lvl1pPr>
          </a:lstStyle>
          <a:p>
            <a:fld id="{2B5F8077-0E3A-4E2F-B75E-22C62A81D703}" type="datetime1">
              <a:rPr lang="zh-CN" altLang="en-US" smtClean="0"/>
              <a:pPr/>
              <a:t>2018/4/24</a:t>
            </a:fld>
            <a:endParaRPr lang="zh-CN" altLang="en-US" dirty="0"/>
          </a:p>
        </p:txBody>
      </p:sp>
      <p:sp>
        <p:nvSpPr>
          <p:cNvPr id="5" name="页脚占位符 4"/>
          <p:cNvSpPr>
            <a:spLocks noGrp="1"/>
          </p:cNvSpPr>
          <p:nvPr>
            <p:ph type="ftr" sz="quarter" idx="11"/>
          </p:nvPr>
        </p:nvSpPr>
        <p:spPr/>
        <p:txBody>
          <a:bodyPr rtlCol="0"/>
          <a:lstStyle/>
          <a:p>
            <a:pPr rtl="0"/>
            <a:endParaRPr lang="zh-CN" altLang="en-US" noProof="0" dirty="0"/>
          </a:p>
        </p:txBody>
      </p:sp>
      <p:sp>
        <p:nvSpPr>
          <p:cNvPr id="6" name="灯片编号占位符 5"/>
          <p:cNvSpPr>
            <a:spLocks noGrp="1"/>
          </p:cNvSpPr>
          <p:nvPr>
            <p:ph type="sldNum" sz="quarter" idx="12"/>
          </p:nvPr>
        </p:nvSpPr>
        <p:spPr/>
        <p:txBody>
          <a:bodyPr rtlCol="0"/>
          <a:lstStyle/>
          <a:p>
            <a:pPr rtl="0"/>
            <a:fld id="{2A013F82-EE5E-44EE-A61D-E31C6657F26F}" type="slidenum">
              <a:rPr lang="en-US" altLang="zh-CN" noProof="0" smtClean="0"/>
              <a:t>‹#›</a:t>
            </a:fld>
            <a:endParaRPr lang="en-US" altLang="zh-CN" noProof="0" dirty="0"/>
          </a:p>
        </p:txBody>
      </p:sp>
    </p:spTree>
    <p:extLst>
      <p:ext uri="{BB962C8B-B14F-4D97-AF65-F5344CB8AC3E}">
        <p14:creationId xmlns:p14="http://schemas.microsoft.com/office/powerpoint/2010/main" val="1761813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lvl1pPr>
              <a:defRPr>
                <a:latin typeface="微软雅黑" panose="020B0503020204020204" pitchFamily="34" charset="-122"/>
                <a:ea typeface="微软雅黑" panose="020B0503020204020204" pitchFamily="34" charset="-122"/>
              </a:defRPr>
            </a:lvl1pPr>
          </a:lstStyle>
          <a:p>
            <a:pPr rtl="0"/>
            <a:r>
              <a:rPr lang="zh-CN" altLang="en-US" noProof="0" smtClean="0"/>
              <a:t>单击此处编辑母版标题样式</a:t>
            </a:r>
            <a:endParaRPr lang="zh-CN" altLang="en-US" noProof="0" dirty="0"/>
          </a:p>
        </p:txBody>
      </p:sp>
      <p:sp>
        <p:nvSpPr>
          <p:cNvPr id="3" name="内容占位符 2"/>
          <p:cNvSpPr>
            <a:spLocks noGrp="1"/>
          </p:cNvSpPr>
          <p:nvPr>
            <p:ph sz="half" idx="1"/>
          </p:nvPr>
        </p:nvSpPr>
        <p:spPr>
          <a:xfrm>
            <a:off x="1504781" y="1905001"/>
            <a:ext cx="4419599" cy="4114800"/>
          </a:xfrm>
        </p:spPr>
        <p:txBody>
          <a:bodyPr rtlCol="0">
            <a:normAutofit/>
          </a:bodyPr>
          <a:lstStyle>
            <a:lvl1pPr algn="l" rtl="0">
              <a:defRPr sz="2400">
                <a:latin typeface="微软雅黑" panose="020B0503020204020204" pitchFamily="34" charset="-122"/>
                <a:ea typeface="微软雅黑" panose="020B0503020204020204" pitchFamily="34" charset="-122"/>
              </a:defRPr>
            </a:lvl1pPr>
            <a:lvl2pPr algn="l" rtl="0">
              <a:defRPr sz="2000">
                <a:latin typeface="微软雅黑" panose="020B0503020204020204" pitchFamily="34" charset="-122"/>
                <a:ea typeface="微软雅黑" panose="020B0503020204020204" pitchFamily="34" charset="-122"/>
              </a:defRPr>
            </a:lvl2pPr>
            <a:lvl3pPr algn="l" rtl="0">
              <a:defRPr sz="1800">
                <a:latin typeface="微软雅黑" panose="020B0503020204020204" pitchFamily="34" charset="-122"/>
                <a:ea typeface="微软雅黑" panose="020B0503020204020204" pitchFamily="34" charset="-122"/>
              </a:defRPr>
            </a:lvl3pPr>
            <a:lvl4pPr algn="l" rtl="0">
              <a:defRPr sz="1600">
                <a:latin typeface="微软雅黑" panose="020B0503020204020204" pitchFamily="34" charset="-122"/>
                <a:ea typeface="微软雅黑" panose="020B0503020204020204" pitchFamily="34" charset="-122"/>
              </a:defRPr>
            </a:lvl4pPr>
            <a:lvl5pPr algn="l" rtl="0">
              <a:defRPr sz="1600">
                <a:latin typeface="微软雅黑" panose="020B0503020204020204" pitchFamily="34" charset="-122"/>
                <a:ea typeface="微软雅黑" panose="020B0503020204020204" pitchFamily="34" charset="-122"/>
              </a:defRPr>
            </a:lvl5pPr>
            <a:lvl6pPr algn="l" rtl="0">
              <a:defRPr sz="1600"/>
            </a:lvl6pPr>
            <a:lvl7pPr algn="l" rtl="0">
              <a:defRPr sz="1600"/>
            </a:lvl7pPr>
            <a:lvl8pPr algn="l" rtl="0">
              <a:defRPr sz="1600"/>
            </a:lvl8pPr>
            <a:lvl9pPr algn="l" rtl="0">
              <a:defRPr sz="1600"/>
            </a:lvl9pPr>
          </a:lstStyle>
          <a:p>
            <a:pPr lvl="0" rtl="0"/>
            <a:r>
              <a:rPr lang="zh-CN" altLang="en-US" noProof="0" smtClean="0"/>
              <a:t>单击此处编辑母版文本样式</a:t>
            </a:r>
          </a:p>
          <a:p>
            <a:pPr lvl="1" rtl="0"/>
            <a:r>
              <a:rPr lang="zh-CN" altLang="en-US" noProof="0" smtClean="0"/>
              <a:t>第二级</a:t>
            </a:r>
          </a:p>
          <a:p>
            <a:pPr lvl="2" rtl="0"/>
            <a:r>
              <a:rPr lang="zh-CN" altLang="en-US" noProof="0" smtClean="0"/>
              <a:t>第三级</a:t>
            </a:r>
          </a:p>
          <a:p>
            <a:pPr lvl="3" rtl="0"/>
            <a:r>
              <a:rPr lang="zh-CN" altLang="en-US" noProof="0" smtClean="0"/>
              <a:t>第四级</a:t>
            </a:r>
          </a:p>
          <a:p>
            <a:pPr lvl="4" rtl="0"/>
            <a:r>
              <a:rPr lang="zh-CN" altLang="en-US" noProof="0" smtClean="0"/>
              <a:t>第五级</a:t>
            </a:r>
            <a:endParaRPr lang="zh-CN" altLang="en-US" noProof="0" dirty="0"/>
          </a:p>
        </p:txBody>
      </p:sp>
      <p:sp>
        <p:nvSpPr>
          <p:cNvPr id="4" name="内容占位符 3"/>
          <p:cNvSpPr>
            <a:spLocks noGrp="1"/>
          </p:cNvSpPr>
          <p:nvPr>
            <p:ph sz="half" idx="2"/>
          </p:nvPr>
        </p:nvSpPr>
        <p:spPr>
          <a:xfrm>
            <a:off x="6229183" y="1905001"/>
            <a:ext cx="4419600" cy="4114800"/>
          </a:xfrm>
        </p:spPr>
        <p:txBody>
          <a:bodyPr rtlCol="0">
            <a:normAutofit/>
          </a:bodyPr>
          <a:lstStyle>
            <a:lvl1pPr algn="l" rtl="0">
              <a:defRPr sz="2400">
                <a:latin typeface="微软雅黑" panose="020B0503020204020204" pitchFamily="34" charset="-122"/>
                <a:ea typeface="微软雅黑" panose="020B0503020204020204" pitchFamily="34" charset="-122"/>
              </a:defRPr>
            </a:lvl1pPr>
            <a:lvl2pPr algn="l" rtl="0">
              <a:defRPr sz="2000">
                <a:latin typeface="微软雅黑" panose="020B0503020204020204" pitchFamily="34" charset="-122"/>
                <a:ea typeface="微软雅黑" panose="020B0503020204020204" pitchFamily="34" charset="-122"/>
              </a:defRPr>
            </a:lvl2pPr>
            <a:lvl3pPr algn="l" rtl="0">
              <a:defRPr sz="1800">
                <a:latin typeface="微软雅黑" panose="020B0503020204020204" pitchFamily="34" charset="-122"/>
                <a:ea typeface="微软雅黑" panose="020B0503020204020204" pitchFamily="34" charset="-122"/>
              </a:defRPr>
            </a:lvl3pPr>
            <a:lvl4pPr algn="l" rtl="0">
              <a:defRPr sz="1600">
                <a:latin typeface="微软雅黑" panose="020B0503020204020204" pitchFamily="34" charset="-122"/>
                <a:ea typeface="微软雅黑" panose="020B0503020204020204" pitchFamily="34" charset="-122"/>
              </a:defRPr>
            </a:lvl4pPr>
            <a:lvl5pPr algn="l" rtl="0">
              <a:defRPr sz="1600">
                <a:latin typeface="微软雅黑" panose="020B0503020204020204" pitchFamily="34" charset="-122"/>
                <a:ea typeface="微软雅黑" panose="020B0503020204020204" pitchFamily="34" charset="-122"/>
              </a:defRPr>
            </a:lvl5pPr>
            <a:lvl6pPr algn="l" rtl="0">
              <a:defRPr sz="1600"/>
            </a:lvl6pPr>
            <a:lvl7pPr algn="l" rtl="0">
              <a:defRPr sz="1600"/>
            </a:lvl7pPr>
            <a:lvl8pPr algn="l" rtl="0">
              <a:defRPr sz="1600"/>
            </a:lvl8pPr>
            <a:lvl9pPr algn="l" rtl="0">
              <a:defRPr sz="1600"/>
            </a:lvl9pPr>
          </a:lstStyle>
          <a:p>
            <a:pPr lvl="0" rtl="0"/>
            <a:r>
              <a:rPr lang="zh-CN" altLang="en-US" noProof="0" smtClean="0"/>
              <a:t>单击此处编辑母版文本样式</a:t>
            </a:r>
          </a:p>
          <a:p>
            <a:pPr lvl="1" rtl="0"/>
            <a:r>
              <a:rPr lang="zh-CN" altLang="en-US" noProof="0" smtClean="0"/>
              <a:t>第二级</a:t>
            </a:r>
          </a:p>
          <a:p>
            <a:pPr lvl="2" rtl="0"/>
            <a:r>
              <a:rPr lang="zh-CN" altLang="en-US" noProof="0" smtClean="0"/>
              <a:t>第三级</a:t>
            </a:r>
          </a:p>
          <a:p>
            <a:pPr lvl="3" rtl="0"/>
            <a:r>
              <a:rPr lang="zh-CN" altLang="en-US" noProof="0" smtClean="0"/>
              <a:t>第四级</a:t>
            </a:r>
          </a:p>
          <a:p>
            <a:pPr lvl="4" rtl="0"/>
            <a:r>
              <a:rPr lang="zh-CN" altLang="en-US" noProof="0" smtClean="0"/>
              <a:t>第五级</a:t>
            </a:r>
            <a:endParaRPr lang="zh-CN" altLang="en-US" noProof="0" dirty="0"/>
          </a:p>
        </p:txBody>
      </p:sp>
      <p:sp>
        <p:nvSpPr>
          <p:cNvPr id="5" name="日期占位符 4"/>
          <p:cNvSpPr>
            <a:spLocks noGrp="1"/>
          </p:cNvSpPr>
          <p:nvPr>
            <p:ph type="dt" sz="half" idx="10"/>
          </p:nvPr>
        </p:nvSpPr>
        <p:spPr/>
        <p:txBody>
          <a:bodyPr rtlCol="0"/>
          <a:lstStyle>
            <a:lvl1pPr>
              <a:defRPr>
                <a:latin typeface="微软雅黑" panose="020B0503020204020204" pitchFamily="34" charset="-122"/>
                <a:ea typeface="微软雅黑" panose="020B0503020204020204" pitchFamily="34" charset="-122"/>
              </a:defRPr>
            </a:lvl1pPr>
          </a:lstStyle>
          <a:p>
            <a:fld id="{17CC0278-CB38-4147-A3E5-29E0B37DAE13}" type="datetime1">
              <a:rPr lang="zh-CN" altLang="en-US" smtClean="0"/>
              <a:pPr/>
              <a:t>2018/4/24</a:t>
            </a:fld>
            <a:endParaRPr lang="zh-CN" altLang="en-US" dirty="0"/>
          </a:p>
        </p:txBody>
      </p:sp>
      <p:sp>
        <p:nvSpPr>
          <p:cNvPr id="6" name="页脚占位符 5"/>
          <p:cNvSpPr>
            <a:spLocks noGrp="1"/>
          </p:cNvSpPr>
          <p:nvPr>
            <p:ph type="ftr" sz="quarter" idx="11"/>
          </p:nvPr>
        </p:nvSpPr>
        <p:spPr/>
        <p:txBody>
          <a:bodyPr rtlCol="0"/>
          <a:lstStyle>
            <a:lvl1pPr>
              <a:defRPr>
                <a:latin typeface="微软雅黑" panose="020B0503020204020204" pitchFamily="34" charset="-122"/>
                <a:ea typeface="微软雅黑" panose="020B0503020204020204" pitchFamily="34" charset="-122"/>
              </a:defRPr>
            </a:lvl1pPr>
          </a:lstStyle>
          <a:p>
            <a:endParaRPr lang="zh-CN" altLang="en-US" noProof="0" dirty="0"/>
          </a:p>
        </p:txBody>
      </p:sp>
      <p:sp>
        <p:nvSpPr>
          <p:cNvPr id="7" name="灯片编号占位符 6"/>
          <p:cNvSpPr>
            <a:spLocks noGrp="1"/>
          </p:cNvSpPr>
          <p:nvPr>
            <p:ph type="sldNum" sz="quarter" idx="12"/>
          </p:nvPr>
        </p:nvSpPr>
        <p:spPr/>
        <p:txBody>
          <a:bodyPr rtlCol="0"/>
          <a:lstStyle>
            <a:lvl1pPr>
              <a:defRPr>
                <a:latin typeface="微软雅黑" panose="020B0503020204020204" pitchFamily="34" charset="-122"/>
                <a:ea typeface="微软雅黑" panose="020B0503020204020204" pitchFamily="34" charset="-122"/>
              </a:defRPr>
            </a:lvl1pPr>
          </a:lstStyle>
          <a:p>
            <a:fld id="{2A013F82-EE5E-44EE-A61D-E31C6657F26F}" type="slidenum">
              <a:rPr lang="en-US" altLang="zh-CN" noProof="0" smtClean="0"/>
              <a:pPr/>
              <a:t>‹#›</a:t>
            </a:fld>
            <a:endParaRPr lang="zh-CN" altLang="en-US" noProof="0" dirty="0"/>
          </a:p>
        </p:txBody>
      </p:sp>
    </p:spTree>
    <p:extLst>
      <p:ext uri="{BB962C8B-B14F-4D97-AF65-F5344CB8AC3E}">
        <p14:creationId xmlns:p14="http://schemas.microsoft.com/office/powerpoint/2010/main" val="2825340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lvl1pPr algn="l" rtl="0">
              <a:defRPr/>
            </a:lvl1pPr>
          </a:lstStyle>
          <a:p>
            <a:pPr rtl="0"/>
            <a:r>
              <a:rPr lang="zh-CN" altLang="en-US" noProof="0" smtClean="0"/>
              <a:t>单击此处编辑母版标题样式</a:t>
            </a:r>
            <a:endParaRPr lang="zh-CN" altLang="en-US" noProof="0" dirty="0"/>
          </a:p>
        </p:txBody>
      </p:sp>
      <p:sp>
        <p:nvSpPr>
          <p:cNvPr id="3" name="文本占位符 2"/>
          <p:cNvSpPr>
            <a:spLocks noGrp="1"/>
          </p:cNvSpPr>
          <p:nvPr>
            <p:ph type="body" idx="1"/>
          </p:nvPr>
        </p:nvSpPr>
        <p:spPr>
          <a:xfrm>
            <a:off x="1522411" y="1905000"/>
            <a:ext cx="4416552" cy="762000"/>
          </a:xfrm>
        </p:spPr>
        <p:txBody>
          <a:bodyPr rtlCol="0" anchor="ctr">
            <a:noAutofit/>
          </a:bodyPr>
          <a:lstStyle>
            <a:lvl1pPr marL="0" indent="0" algn="l" rtl="0">
              <a:spcBef>
                <a:spcPts val="0"/>
              </a:spcBef>
              <a:buNone/>
              <a:defRPr sz="2000" b="0" cap="all" spc="200" baseline="0">
                <a:solidFill>
                  <a:schemeClr val="accent1"/>
                </a:solidFill>
              </a:defRPr>
            </a:lvl1pPr>
            <a:lvl2pPr marL="457200" indent="0" algn="l" rtl="0">
              <a:buNone/>
              <a:defRPr sz="2000" b="1"/>
            </a:lvl2pPr>
            <a:lvl3pPr marL="914400" indent="0" algn="l" rtl="0">
              <a:buNone/>
              <a:defRPr sz="1800" b="1"/>
            </a:lvl3pPr>
            <a:lvl4pPr marL="1371600" indent="0" algn="l" rtl="0">
              <a:buNone/>
              <a:defRPr sz="1600" b="1"/>
            </a:lvl4pPr>
            <a:lvl5pPr marL="1828800" indent="0" algn="l" rtl="0">
              <a:buNone/>
              <a:defRPr sz="1600" b="1"/>
            </a:lvl5pPr>
            <a:lvl6pPr marL="2286000" indent="0" algn="l" rtl="0">
              <a:buNone/>
              <a:defRPr sz="1600" b="1"/>
            </a:lvl6pPr>
            <a:lvl7pPr marL="2743200" indent="0" algn="l" rtl="0">
              <a:buNone/>
              <a:defRPr sz="1600" b="1"/>
            </a:lvl7pPr>
            <a:lvl8pPr marL="3200400" indent="0" algn="l" rtl="0">
              <a:buNone/>
              <a:defRPr sz="1600" b="1"/>
            </a:lvl8pPr>
            <a:lvl9pPr marL="3657600" indent="0" algn="l" rtl="0">
              <a:buNone/>
              <a:defRPr sz="1600" b="1"/>
            </a:lvl9pPr>
          </a:lstStyle>
          <a:p>
            <a:pPr lvl="0" rtl="0"/>
            <a:r>
              <a:rPr lang="zh-CN" altLang="en-US" noProof="0" smtClean="0"/>
              <a:t>单击此处编辑母版文本样式</a:t>
            </a:r>
          </a:p>
        </p:txBody>
      </p:sp>
      <p:sp>
        <p:nvSpPr>
          <p:cNvPr id="4" name="内容占位符 3"/>
          <p:cNvSpPr>
            <a:spLocks noGrp="1"/>
          </p:cNvSpPr>
          <p:nvPr>
            <p:ph sz="half" idx="2"/>
          </p:nvPr>
        </p:nvSpPr>
        <p:spPr>
          <a:xfrm>
            <a:off x="1522411" y="2743201"/>
            <a:ext cx="4416552" cy="3276600"/>
          </a:xfrm>
        </p:spPr>
        <p:txBody>
          <a:bodyPr rtlCol="0">
            <a:normAutofit/>
          </a:bodyPr>
          <a:lstStyle>
            <a:lvl1pPr algn="l" rtl="0">
              <a:defRPr sz="2400"/>
            </a:lvl1pPr>
            <a:lvl2pPr algn="l" rtl="0">
              <a:defRPr sz="2000"/>
            </a:lvl2pPr>
            <a:lvl3pPr algn="l" rtl="0">
              <a:defRPr sz="1800"/>
            </a:lvl3pPr>
            <a:lvl4pPr algn="l" rtl="0">
              <a:defRPr sz="1600"/>
            </a:lvl4pPr>
            <a:lvl5pPr algn="l" rtl="0">
              <a:defRPr sz="1600"/>
            </a:lvl5pPr>
            <a:lvl6pPr algn="l" rtl="0">
              <a:defRPr sz="1600"/>
            </a:lvl6pPr>
            <a:lvl7pPr algn="l" rtl="0">
              <a:defRPr sz="1600"/>
            </a:lvl7pPr>
            <a:lvl8pPr algn="l" rtl="0">
              <a:defRPr sz="1600"/>
            </a:lvl8pPr>
            <a:lvl9pPr algn="l" rtl="0">
              <a:defRPr sz="1600"/>
            </a:lvl9pPr>
          </a:lstStyle>
          <a:p>
            <a:pPr lvl="0" rtl="0"/>
            <a:r>
              <a:rPr lang="zh-CN" altLang="en-US" noProof="0" smtClean="0"/>
              <a:t>单击此处编辑母版文本样式</a:t>
            </a:r>
          </a:p>
          <a:p>
            <a:pPr lvl="1" rtl="0"/>
            <a:r>
              <a:rPr lang="zh-CN" altLang="en-US" noProof="0" smtClean="0"/>
              <a:t>第二级</a:t>
            </a:r>
          </a:p>
          <a:p>
            <a:pPr lvl="2" rtl="0"/>
            <a:r>
              <a:rPr lang="zh-CN" altLang="en-US" noProof="0" smtClean="0"/>
              <a:t>第三级</a:t>
            </a:r>
          </a:p>
          <a:p>
            <a:pPr lvl="3" rtl="0"/>
            <a:r>
              <a:rPr lang="zh-CN" altLang="en-US" noProof="0" smtClean="0"/>
              <a:t>第四级</a:t>
            </a:r>
          </a:p>
          <a:p>
            <a:pPr lvl="4" rtl="0"/>
            <a:r>
              <a:rPr lang="zh-CN" altLang="en-US" noProof="0" smtClean="0"/>
              <a:t>第五级</a:t>
            </a:r>
            <a:endParaRPr lang="zh-CN" altLang="en-US" noProof="0" dirty="0"/>
          </a:p>
        </p:txBody>
      </p:sp>
      <p:sp>
        <p:nvSpPr>
          <p:cNvPr id="5" name="文本占位符 4"/>
          <p:cNvSpPr>
            <a:spLocks noGrp="1"/>
          </p:cNvSpPr>
          <p:nvPr>
            <p:ph type="body" sz="quarter" idx="3"/>
          </p:nvPr>
        </p:nvSpPr>
        <p:spPr>
          <a:xfrm>
            <a:off x="6249861" y="1905000"/>
            <a:ext cx="4416552" cy="762000"/>
          </a:xfrm>
        </p:spPr>
        <p:txBody>
          <a:bodyPr rtlCol="0" anchor="ctr">
            <a:noAutofit/>
          </a:bodyPr>
          <a:lstStyle>
            <a:lvl1pPr marL="0" indent="0" algn="l" rtl="0">
              <a:spcBef>
                <a:spcPts val="0"/>
              </a:spcBef>
              <a:buNone/>
              <a:defRPr sz="2000" b="0" cap="all" spc="200" baseline="0">
                <a:solidFill>
                  <a:schemeClr val="accent1"/>
                </a:solidFill>
              </a:defRPr>
            </a:lvl1pPr>
            <a:lvl2pPr marL="457200" indent="0" algn="l" rtl="0">
              <a:buNone/>
              <a:defRPr sz="2000" b="1"/>
            </a:lvl2pPr>
            <a:lvl3pPr marL="914400" indent="0" algn="l" rtl="0">
              <a:buNone/>
              <a:defRPr sz="1800" b="1"/>
            </a:lvl3pPr>
            <a:lvl4pPr marL="1371600" indent="0" algn="l" rtl="0">
              <a:buNone/>
              <a:defRPr sz="1600" b="1"/>
            </a:lvl4pPr>
            <a:lvl5pPr marL="1828800" indent="0" algn="l" rtl="0">
              <a:buNone/>
              <a:defRPr sz="1600" b="1"/>
            </a:lvl5pPr>
            <a:lvl6pPr marL="2286000" indent="0" algn="l" rtl="0">
              <a:buNone/>
              <a:defRPr sz="1600" b="1"/>
            </a:lvl6pPr>
            <a:lvl7pPr marL="2743200" indent="0" algn="l" rtl="0">
              <a:buNone/>
              <a:defRPr sz="1600" b="1"/>
            </a:lvl7pPr>
            <a:lvl8pPr marL="3200400" indent="0" algn="l" rtl="0">
              <a:buNone/>
              <a:defRPr sz="1600" b="1"/>
            </a:lvl8pPr>
            <a:lvl9pPr marL="3657600" indent="0" algn="l" rtl="0">
              <a:buNone/>
              <a:defRPr sz="1600" b="1"/>
            </a:lvl9pPr>
          </a:lstStyle>
          <a:p>
            <a:pPr lvl="0" rtl="0"/>
            <a:r>
              <a:rPr lang="zh-CN" altLang="en-US" noProof="0" smtClean="0"/>
              <a:t>单击此处编辑母版文本样式</a:t>
            </a:r>
          </a:p>
        </p:txBody>
      </p:sp>
      <p:sp>
        <p:nvSpPr>
          <p:cNvPr id="6" name="内容占位符 5"/>
          <p:cNvSpPr>
            <a:spLocks noGrp="1"/>
          </p:cNvSpPr>
          <p:nvPr>
            <p:ph sz="quarter" idx="4"/>
          </p:nvPr>
        </p:nvSpPr>
        <p:spPr>
          <a:xfrm>
            <a:off x="6249861" y="2743201"/>
            <a:ext cx="4416552" cy="3276600"/>
          </a:xfrm>
        </p:spPr>
        <p:txBody>
          <a:bodyPr rtlCol="0">
            <a:normAutofit/>
          </a:bodyPr>
          <a:lstStyle>
            <a:lvl1pPr algn="l" rtl="0">
              <a:defRPr sz="2400"/>
            </a:lvl1pPr>
            <a:lvl2pPr algn="l" rtl="0">
              <a:defRPr sz="2000"/>
            </a:lvl2pPr>
            <a:lvl3pPr algn="l" rtl="0">
              <a:defRPr sz="1800"/>
            </a:lvl3pPr>
            <a:lvl4pPr algn="l" rtl="0">
              <a:defRPr sz="1600"/>
            </a:lvl4pPr>
            <a:lvl5pPr algn="l" rtl="0">
              <a:defRPr sz="1600"/>
            </a:lvl5pPr>
            <a:lvl6pPr algn="l" rtl="0">
              <a:defRPr sz="1600"/>
            </a:lvl6pPr>
            <a:lvl7pPr algn="l" rtl="0">
              <a:defRPr sz="1600"/>
            </a:lvl7pPr>
            <a:lvl8pPr algn="l" rtl="0">
              <a:defRPr sz="1600"/>
            </a:lvl8pPr>
            <a:lvl9pPr algn="l" rtl="0">
              <a:defRPr sz="1600"/>
            </a:lvl9pPr>
          </a:lstStyle>
          <a:p>
            <a:pPr lvl="0" rtl="0"/>
            <a:r>
              <a:rPr lang="zh-CN" altLang="en-US" noProof="0" smtClean="0"/>
              <a:t>单击此处编辑母版文本样式</a:t>
            </a:r>
          </a:p>
          <a:p>
            <a:pPr lvl="1" rtl="0"/>
            <a:r>
              <a:rPr lang="zh-CN" altLang="en-US" noProof="0" smtClean="0"/>
              <a:t>第二级</a:t>
            </a:r>
          </a:p>
          <a:p>
            <a:pPr lvl="2" rtl="0"/>
            <a:r>
              <a:rPr lang="zh-CN" altLang="en-US" noProof="0" smtClean="0"/>
              <a:t>第三级</a:t>
            </a:r>
          </a:p>
          <a:p>
            <a:pPr lvl="3" rtl="0"/>
            <a:r>
              <a:rPr lang="zh-CN" altLang="en-US" noProof="0" smtClean="0"/>
              <a:t>第四级</a:t>
            </a:r>
          </a:p>
          <a:p>
            <a:pPr lvl="4" rtl="0"/>
            <a:r>
              <a:rPr lang="zh-CN" altLang="en-US" noProof="0" smtClean="0"/>
              <a:t>第五级</a:t>
            </a:r>
            <a:endParaRPr lang="zh-CN" altLang="en-US" noProof="0" dirty="0"/>
          </a:p>
        </p:txBody>
      </p:sp>
      <p:sp>
        <p:nvSpPr>
          <p:cNvPr id="7" name="日期占位符 6"/>
          <p:cNvSpPr>
            <a:spLocks noGrp="1"/>
          </p:cNvSpPr>
          <p:nvPr>
            <p:ph type="dt" sz="half" idx="10"/>
          </p:nvPr>
        </p:nvSpPr>
        <p:spPr/>
        <p:txBody>
          <a:bodyPr rtlCol="0"/>
          <a:lstStyle>
            <a:lvl1pPr>
              <a:defRPr/>
            </a:lvl1pPr>
          </a:lstStyle>
          <a:p>
            <a:fld id="{FE3F0142-28F1-4EAE-A000-8206DFCC5E82}" type="datetime1">
              <a:rPr lang="zh-CN" altLang="en-US" smtClean="0"/>
              <a:pPr/>
              <a:t>2018/4/24</a:t>
            </a:fld>
            <a:endParaRPr lang="zh-CN" altLang="en-US" dirty="0"/>
          </a:p>
        </p:txBody>
      </p:sp>
      <p:sp>
        <p:nvSpPr>
          <p:cNvPr id="8" name="页脚占位符 7"/>
          <p:cNvSpPr>
            <a:spLocks noGrp="1"/>
          </p:cNvSpPr>
          <p:nvPr>
            <p:ph type="ftr" sz="quarter" idx="11"/>
          </p:nvPr>
        </p:nvSpPr>
        <p:spPr/>
        <p:txBody>
          <a:bodyPr rtlCol="0"/>
          <a:lstStyle/>
          <a:p>
            <a:pPr rtl="0"/>
            <a:endParaRPr lang="zh-CN" altLang="en-US" noProof="0" dirty="0"/>
          </a:p>
        </p:txBody>
      </p:sp>
      <p:sp>
        <p:nvSpPr>
          <p:cNvPr id="9" name="灯片编号占位符 8"/>
          <p:cNvSpPr>
            <a:spLocks noGrp="1"/>
          </p:cNvSpPr>
          <p:nvPr>
            <p:ph type="sldNum" sz="quarter" idx="12"/>
          </p:nvPr>
        </p:nvSpPr>
        <p:spPr/>
        <p:txBody>
          <a:bodyPr rtlCol="0"/>
          <a:lstStyle/>
          <a:p>
            <a:pPr rtl="0"/>
            <a:fld id="{2A013F82-EE5E-44EE-A61D-E31C6657F26F}" type="slidenum">
              <a:rPr lang="en-US" altLang="zh-CN" noProof="0" smtClean="0"/>
              <a:t>‹#›</a:t>
            </a:fld>
            <a:endParaRPr lang="en-US" altLang="zh-CN" noProof="0" dirty="0"/>
          </a:p>
        </p:txBody>
      </p:sp>
    </p:spTree>
    <p:extLst>
      <p:ext uri="{BB962C8B-B14F-4D97-AF65-F5344CB8AC3E}">
        <p14:creationId xmlns:p14="http://schemas.microsoft.com/office/powerpoint/2010/main" val="4208419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p>
            <a:pPr rtl="0"/>
            <a:r>
              <a:rPr lang="zh-CN" altLang="en-US" smtClean="0"/>
              <a:t>单击此处编辑母版标题样式</a:t>
            </a:r>
            <a:endParaRPr dirty="0"/>
          </a:p>
        </p:txBody>
      </p:sp>
      <p:sp>
        <p:nvSpPr>
          <p:cNvPr id="3" name="日期占位符 2"/>
          <p:cNvSpPr>
            <a:spLocks noGrp="1"/>
          </p:cNvSpPr>
          <p:nvPr>
            <p:ph type="dt" sz="half" idx="10"/>
          </p:nvPr>
        </p:nvSpPr>
        <p:spPr/>
        <p:txBody>
          <a:bodyPr rtlCol="0"/>
          <a:lstStyle>
            <a:lvl1pPr>
              <a:defRPr/>
            </a:lvl1pPr>
          </a:lstStyle>
          <a:p>
            <a:fld id="{A4BB1F61-C412-4D7C-8881-587417A7B600}" type="datetime1">
              <a:rPr lang="zh-CN" altLang="en-US" smtClean="0"/>
              <a:pPr/>
              <a:t>2018/4/24</a:t>
            </a:fld>
            <a:endParaRPr lang="zh-CN" altLang="en-US" dirty="0"/>
          </a:p>
        </p:txBody>
      </p:sp>
      <p:sp>
        <p:nvSpPr>
          <p:cNvPr id="4" name="页脚占位符 3"/>
          <p:cNvSpPr>
            <a:spLocks noGrp="1"/>
          </p:cNvSpPr>
          <p:nvPr>
            <p:ph type="ftr" sz="quarter" idx="11"/>
          </p:nvPr>
        </p:nvSpPr>
        <p:spPr/>
        <p:txBody>
          <a:bodyPr rtlCol="0"/>
          <a:lstStyle/>
          <a:p>
            <a:pPr rtl="0"/>
            <a:endParaRPr/>
          </a:p>
        </p:txBody>
      </p:sp>
      <p:sp>
        <p:nvSpPr>
          <p:cNvPr id="5" name="灯片编号占位符 4"/>
          <p:cNvSpPr>
            <a:spLocks noGrp="1"/>
          </p:cNvSpPr>
          <p:nvPr>
            <p:ph type="sldNum" sz="quarter" idx="12"/>
          </p:nvPr>
        </p:nvSpPr>
        <p:spPr/>
        <p:txBody>
          <a:bodyPr rtlCol="0"/>
          <a:lstStyle/>
          <a:p>
            <a:pPr rtl="0"/>
            <a:fld id="{2A013F82-EE5E-44EE-A61D-E31C6657F26F}" type="slidenum">
              <a:rPr/>
              <a:t>‹#›</a:t>
            </a:fld>
            <a:endParaRPr/>
          </a:p>
        </p:txBody>
      </p:sp>
    </p:spTree>
    <p:extLst>
      <p:ext uri="{BB962C8B-B14F-4D97-AF65-F5344CB8AC3E}">
        <p14:creationId xmlns:p14="http://schemas.microsoft.com/office/powerpoint/2010/main" val="1626631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2"/>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rtlCol="0"/>
          <a:lstStyle>
            <a:lvl1pPr>
              <a:defRPr/>
            </a:lvl1pPr>
          </a:lstStyle>
          <a:p>
            <a:fld id="{8469E5D7-6C97-4873-B82C-4B22B2F17496}" type="datetime1">
              <a:rPr lang="zh-CN" altLang="en-US" smtClean="0"/>
              <a:pPr/>
              <a:t>2018/4/24</a:t>
            </a:fld>
            <a:endParaRPr lang="zh-CN" altLang="en-US" dirty="0"/>
          </a:p>
        </p:txBody>
      </p:sp>
      <p:sp>
        <p:nvSpPr>
          <p:cNvPr id="3" name="页脚占位符 2"/>
          <p:cNvSpPr>
            <a:spLocks noGrp="1"/>
          </p:cNvSpPr>
          <p:nvPr>
            <p:ph type="ftr" sz="quarter" idx="11"/>
          </p:nvPr>
        </p:nvSpPr>
        <p:spPr/>
        <p:txBody>
          <a:bodyPr rtlCol="0"/>
          <a:lstStyle/>
          <a:p>
            <a:pPr rtl="0"/>
            <a:endParaRPr lang="zh-CN" altLang="en-US" noProof="0" dirty="0"/>
          </a:p>
        </p:txBody>
      </p:sp>
      <p:sp>
        <p:nvSpPr>
          <p:cNvPr id="4" name="灯片编号占位符 3"/>
          <p:cNvSpPr>
            <a:spLocks noGrp="1"/>
          </p:cNvSpPr>
          <p:nvPr>
            <p:ph type="sldNum" sz="quarter" idx="12"/>
          </p:nvPr>
        </p:nvSpPr>
        <p:spPr/>
        <p:txBody>
          <a:bodyPr rtlCol="0"/>
          <a:lstStyle/>
          <a:p>
            <a:pPr rtl="0"/>
            <a:fld id="{2A013F82-EE5E-44EE-A61D-E31C6657F26F}" type="slidenum">
              <a:rPr lang="en-US" altLang="zh-CN" noProof="0" smtClean="0"/>
              <a:t>‹#›</a:t>
            </a:fld>
            <a:endParaRPr lang="en-US" altLang="zh-CN" noProof="0" dirty="0"/>
          </a:p>
        </p:txBody>
      </p:sp>
    </p:spTree>
    <p:extLst>
      <p:ext uri="{BB962C8B-B14F-4D97-AF65-F5344CB8AC3E}">
        <p14:creationId xmlns:p14="http://schemas.microsoft.com/office/powerpoint/2010/main" val="3607540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带题注的内容">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1055604" y="1905000"/>
            <a:ext cx="3596607" cy="2667000"/>
          </a:xfrm>
        </p:spPr>
        <p:txBody>
          <a:bodyPr rtlCol="0" anchor="b">
            <a:noAutofit/>
          </a:bodyPr>
          <a:lstStyle>
            <a:lvl1pPr algn="l" rtl="0">
              <a:lnSpc>
                <a:spcPct val="90000"/>
              </a:lnSpc>
              <a:defRPr sz="3600" b="0" baseline="0">
                <a:solidFill>
                  <a:schemeClr val="tx1"/>
                </a:solidFill>
              </a:defRPr>
            </a:lvl1pPr>
          </a:lstStyle>
          <a:p>
            <a:pPr rtl="0"/>
            <a:r>
              <a:rPr lang="zh-CN" altLang="en-US" noProof="0" smtClean="0"/>
              <a:t>单击此处编辑母版标题样式</a:t>
            </a:r>
            <a:endParaRPr lang="zh-CN" altLang="en-US" noProof="0" dirty="0"/>
          </a:p>
        </p:txBody>
      </p:sp>
      <p:sp>
        <p:nvSpPr>
          <p:cNvPr id="3" name="内容占位符 2"/>
          <p:cNvSpPr>
            <a:spLocks noGrp="1"/>
          </p:cNvSpPr>
          <p:nvPr>
            <p:ph idx="1"/>
          </p:nvPr>
        </p:nvSpPr>
        <p:spPr>
          <a:xfrm>
            <a:off x="4951414" y="685800"/>
            <a:ext cx="6400800" cy="5334000"/>
          </a:xfrm>
        </p:spPr>
        <p:txBody>
          <a:bodyPr rtlCol="0">
            <a:normAutofit/>
          </a:bodyPr>
          <a:lstStyle>
            <a:lvl1pPr algn="l" rtl="0">
              <a:defRPr sz="2400"/>
            </a:lvl1pPr>
            <a:lvl2pPr algn="l" rtl="0">
              <a:defRPr sz="2000"/>
            </a:lvl2pPr>
            <a:lvl3pPr algn="l" rtl="0">
              <a:defRPr sz="1800"/>
            </a:lvl3pPr>
            <a:lvl4pPr algn="l" rtl="0">
              <a:defRPr sz="1600"/>
            </a:lvl4pPr>
            <a:lvl5pPr algn="l" rtl="0">
              <a:defRPr sz="1600"/>
            </a:lvl5pPr>
            <a:lvl6pPr algn="l" rtl="0">
              <a:defRPr sz="1600"/>
            </a:lvl6pPr>
            <a:lvl7pPr algn="l" rtl="0">
              <a:defRPr sz="1600"/>
            </a:lvl7pPr>
            <a:lvl8pPr algn="l" rtl="0">
              <a:defRPr sz="1600"/>
            </a:lvl8pPr>
            <a:lvl9pPr algn="l" rtl="0">
              <a:defRPr sz="1600"/>
            </a:lvl9pPr>
          </a:lstStyle>
          <a:p>
            <a:pPr lvl="0" rtl="0"/>
            <a:r>
              <a:rPr lang="zh-CN" altLang="en-US" noProof="0" smtClean="0"/>
              <a:t>单击此处编辑母版文本样式</a:t>
            </a:r>
          </a:p>
          <a:p>
            <a:pPr lvl="1" rtl="0"/>
            <a:r>
              <a:rPr lang="zh-CN" altLang="en-US" noProof="0" smtClean="0"/>
              <a:t>第二级</a:t>
            </a:r>
          </a:p>
          <a:p>
            <a:pPr lvl="2" rtl="0"/>
            <a:r>
              <a:rPr lang="zh-CN" altLang="en-US" noProof="0" smtClean="0"/>
              <a:t>第三级</a:t>
            </a:r>
          </a:p>
          <a:p>
            <a:pPr lvl="3" rtl="0"/>
            <a:r>
              <a:rPr lang="zh-CN" altLang="en-US" noProof="0" smtClean="0"/>
              <a:t>第四级</a:t>
            </a:r>
          </a:p>
          <a:p>
            <a:pPr lvl="4" rtl="0"/>
            <a:r>
              <a:rPr lang="zh-CN" altLang="en-US" noProof="0" smtClean="0"/>
              <a:t>第五级</a:t>
            </a:r>
            <a:endParaRPr lang="zh-CN" altLang="en-US" noProof="0" dirty="0"/>
          </a:p>
        </p:txBody>
      </p:sp>
      <p:sp>
        <p:nvSpPr>
          <p:cNvPr id="4" name="文本占位符 3"/>
          <p:cNvSpPr>
            <a:spLocks noGrp="1"/>
          </p:cNvSpPr>
          <p:nvPr>
            <p:ph type="body" sz="half" idx="2"/>
          </p:nvPr>
        </p:nvSpPr>
        <p:spPr>
          <a:xfrm>
            <a:off x="1065213" y="4648200"/>
            <a:ext cx="3581399" cy="1371600"/>
          </a:xfrm>
        </p:spPr>
        <p:txBody>
          <a:bodyPr rtlCol="0">
            <a:normAutofit/>
          </a:bodyPr>
          <a:lstStyle>
            <a:lvl1pPr marL="0" indent="0" algn="l" rtl="0">
              <a:lnSpc>
                <a:spcPct val="90000"/>
              </a:lnSpc>
              <a:spcBef>
                <a:spcPts val="1200"/>
              </a:spcBef>
              <a:buNone/>
              <a:defRPr sz="1800"/>
            </a:lvl1pPr>
            <a:lvl2pPr marL="457200" indent="0" algn="l" rtl="0">
              <a:buNone/>
              <a:defRPr sz="1200"/>
            </a:lvl2pPr>
            <a:lvl3pPr marL="914400" indent="0" algn="l" rtl="0">
              <a:buNone/>
              <a:defRPr sz="1000"/>
            </a:lvl3pPr>
            <a:lvl4pPr marL="1371600" indent="0" algn="l" rtl="0">
              <a:buNone/>
              <a:defRPr sz="900"/>
            </a:lvl4pPr>
            <a:lvl5pPr marL="1828800" indent="0" algn="l" rtl="0">
              <a:buNone/>
              <a:defRPr sz="900"/>
            </a:lvl5pPr>
            <a:lvl6pPr marL="2286000" indent="0" algn="l" rtl="0">
              <a:buNone/>
              <a:defRPr sz="900"/>
            </a:lvl6pPr>
            <a:lvl7pPr marL="2743200" indent="0" algn="l" rtl="0">
              <a:buNone/>
              <a:defRPr sz="900"/>
            </a:lvl7pPr>
            <a:lvl8pPr marL="3200400" indent="0" algn="l" rtl="0">
              <a:buNone/>
              <a:defRPr sz="900"/>
            </a:lvl8pPr>
            <a:lvl9pPr marL="3657600" indent="0" algn="l" rtl="0">
              <a:buNone/>
              <a:defRPr sz="900"/>
            </a:lvl9pPr>
          </a:lstStyle>
          <a:p>
            <a:pPr lvl="0" rtl="0"/>
            <a:r>
              <a:rPr lang="zh-CN" altLang="en-US" noProof="0" smtClean="0"/>
              <a:t>单击此处编辑母版文本样式</a:t>
            </a:r>
          </a:p>
        </p:txBody>
      </p:sp>
      <p:sp>
        <p:nvSpPr>
          <p:cNvPr id="5" name="日期占位符 4"/>
          <p:cNvSpPr>
            <a:spLocks noGrp="1"/>
          </p:cNvSpPr>
          <p:nvPr>
            <p:ph type="dt" sz="half" idx="10"/>
          </p:nvPr>
        </p:nvSpPr>
        <p:spPr/>
        <p:txBody>
          <a:bodyPr rtlCol="0"/>
          <a:lstStyle>
            <a:lvl1pPr>
              <a:defRPr/>
            </a:lvl1pPr>
          </a:lstStyle>
          <a:p>
            <a:fld id="{D7B3E930-C3B3-4585-8A26-00F140A7FB77}" type="datetime1">
              <a:rPr lang="zh-CN" altLang="en-US" smtClean="0"/>
              <a:pPr/>
              <a:t>2018/4/24</a:t>
            </a:fld>
            <a:endParaRPr lang="zh-CN" altLang="en-US" dirty="0"/>
          </a:p>
        </p:txBody>
      </p:sp>
      <p:sp>
        <p:nvSpPr>
          <p:cNvPr id="6" name="页脚占位符 5"/>
          <p:cNvSpPr>
            <a:spLocks noGrp="1"/>
          </p:cNvSpPr>
          <p:nvPr>
            <p:ph type="ftr" sz="quarter" idx="11"/>
          </p:nvPr>
        </p:nvSpPr>
        <p:spPr/>
        <p:txBody>
          <a:bodyPr rtlCol="0"/>
          <a:lstStyle/>
          <a:p>
            <a:pPr rtl="0"/>
            <a:endParaRPr lang="zh-CN" altLang="en-US" noProof="0" dirty="0"/>
          </a:p>
        </p:txBody>
      </p:sp>
      <p:sp>
        <p:nvSpPr>
          <p:cNvPr id="7" name="灯片编号占位符 6"/>
          <p:cNvSpPr>
            <a:spLocks noGrp="1"/>
          </p:cNvSpPr>
          <p:nvPr>
            <p:ph type="sldNum" sz="quarter" idx="12"/>
          </p:nvPr>
        </p:nvSpPr>
        <p:spPr/>
        <p:txBody>
          <a:bodyPr rtlCol="0"/>
          <a:lstStyle/>
          <a:p>
            <a:pPr rtl="0"/>
            <a:fld id="{2A013F82-EE5E-44EE-A61D-E31C6657F26F}" type="slidenum">
              <a:rPr lang="en-US" altLang="zh-CN" noProof="0" smtClean="0"/>
              <a:t>‹#›</a:t>
            </a:fld>
            <a:endParaRPr lang="en-US" altLang="zh-CN" noProof="0" dirty="0"/>
          </a:p>
        </p:txBody>
      </p:sp>
    </p:spTree>
    <p:extLst>
      <p:ext uri="{BB962C8B-B14F-4D97-AF65-F5344CB8AC3E}">
        <p14:creationId xmlns:p14="http://schemas.microsoft.com/office/powerpoint/2010/main" val="2544981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带题注的图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图片占位符 2"/>
          <p:cNvSpPr>
            <a:spLocks noGrp="1"/>
          </p:cNvSpPr>
          <p:nvPr>
            <p:ph type="pic" idx="1"/>
          </p:nvPr>
        </p:nvSpPr>
        <p:spPr>
          <a:xfrm>
            <a:off x="4951414" y="685800"/>
            <a:ext cx="6400799" cy="5334000"/>
          </a:xfrm>
          <a:solidFill>
            <a:schemeClr val="bg2"/>
          </a:solidFill>
          <a:ln w="76200">
            <a:solidFill>
              <a:schemeClr val="tx1"/>
            </a:solidFill>
            <a:miter lim="800000"/>
          </a:ln>
        </p:spPr>
        <p:txBody>
          <a:bodyPr rtlCol="0">
            <a:normAutofit/>
          </a:bodyPr>
          <a:lstStyle>
            <a:lvl1pPr marL="0" indent="0" algn="ctr" rtl="0">
              <a:buNone/>
              <a:defRPr sz="2400"/>
            </a:lvl1pPr>
            <a:lvl2pPr marL="457200" indent="0" algn="l" rtl="0">
              <a:buNone/>
              <a:defRPr sz="2800"/>
            </a:lvl2pPr>
            <a:lvl3pPr marL="914400" indent="0" algn="l" rtl="0">
              <a:buNone/>
              <a:defRPr sz="2400"/>
            </a:lvl3pPr>
            <a:lvl4pPr marL="1371600" indent="0" algn="l" rtl="0">
              <a:buNone/>
              <a:defRPr sz="2000"/>
            </a:lvl4pPr>
            <a:lvl5pPr marL="1828800" indent="0" algn="l" rtl="0">
              <a:buNone/>
              <a:defRPr sz="2000"/>
            </a:lvl5pPr>
            <a:lvl6pPr marL="2286000" indent="0" algn="l" rtl="0">
              <a:buNone/>
              <a:defRPr sz="2000"/>
            </a:lvl6pPr>
            <a:lvl7pPr marL="2743200" indent="0" algn="l" rtl="0">
              <a:buNone/>
              <a:defRPr sz="2000"/>
            </a:lvl7pPr>
            <a:lvl8pPr marL="3200400" indent="0" algn="l" rtl="0">
              <a:buNone/>
              <a:defRPr sz="2000"/>
            </a:lvl8pPr>
            <a:lvl9pPr marL="3657600" indent="0" algn="l" rtl="0">
              <a:buNone/>
              <a:defRPr sz="2000"/>
            </a:lvl9pPr>
          </a:lstStyle>
          <a:p>
            <a:pPr rtl="0"/>
            <a:r>
              <a:rPr lang="zh-CN" altLang="en-US" noProof="0" smtClean="0"/>
              <a:t>单击图标添加图片</a:t>
            </a:r>
            <a:endParaRPr lang="zh-CN" altLang="en-US" noProof="0" dirty="0"/>
          </a:p>
        </p:txBody>
      </p:sp>
      <p:sp>
        <p:nvSpPr>
          <p:cNvPr id="2" name="标题 1"/>
          <p:cNvSpPr>
            <a:spLocks noGrp="1"/>
          </p:cNvSpPr>
          <p:nvPr>
            <p:ph type="title"/>
          </p:nvPr>
        </p:nvSpPr>
        <p:spPr>
          <a:xfrm>
            <a:off x="1055604" y="1905000"/>
            <a:ext cx="3596607" cy="2667000"/>
          </a:xfrm>
        </p:spPr>
        <p:txBody>
          <a:bodyPr rtlCol="0" anchor="b">
            <a:normAutofit/>
          </a:bodyPr>
          <a:lstStyle>
            <a:lvl1pPr algn="l" rtl="0">
              <a:lnSpc>
                <a:spcPct val="90000"/>
              </a:lnSpc>
              <a:defRPr sz="3600" b="0" i="0" baseline="0">
                <a:solidFill>
                  <a:schemeClr val="tx1"/>
                </a:solidFill>
              </a:defRPr>
            </a:lvl1pPr>
          </a:lstStyle>
          <a:p>
            <a:pPr rtl="0"/>
            <a:r>
              <a:rPr lang="zh-CN" altLang="en-US" noProof="0" smtClean="0"/>
              <a:t>单击此处编辑母版标题样式</a:t>
            </a:r>
            <a:endParaRPr lang="zh-CN" altLang="en-US" noProof="0" dirty="0"/>
          </a:p>
        </p:txBody>
      </p:sp>
      <p:sp>
        <p:nvSpPr>
          <p:cNvPr id="4" name="文本占位符 3"/>
          <p:cNvSpPr>
            <a:spLocks noGrp="1"/>
          </p:cNvSpPr>
          <p:nvPr>
            <p:ph type="body" sz="half" idx="2"/>
          </p:nvPr>
        </p:nvSpPr>
        <p:spPr>
          <a:xfrm>
            <a:off x="1065213" y="4648200"/>
            <a:ext cx="3581399" cy="1371600"/>
          </a:xfrm>
        </p:spPr>
        <p:txBody>
          <a:bodyPr rtlCol="0">
            <a:normAutofit/>
          </a:bodyPr>
          <a:lstStyle>
            <a:lvl1pPr marL="0" indent="0" algn="l" rtl="0">
              <a:lnSpc>
                <a:spcPct val="90000"/>
              </a:lnSpc>
              <a:spcBef>
                <a:spcPts val="1200"/>
              </a:spcBef>
              <a:buNone/>
              <a:defRPr sz="1800"/>
            </a:lvl1pPr>
            <a:lvl2pPr marL="457200" indent="0" algn="l" rtl="0">
              <a:buNone/>
              <a:defRPr sz="1200"/>
            </a:lvl2pPr>
            <a:lvl3pPr marL="914400" indent="0" algn="l" rtl="0">
              <a:buNone/>
              <a:defRPr sz="1000"/>
            </a:lvl3pPr>
            <a:lvl4pPr marL="1371600" indent="0" algn="l" rtl="0">
              <a:buNone/>
              <a:defRPr sz="900"/>
            </a:lvl4pPr>
            <a:lvl5pPr marL="1828800" indent="0" algn="l" rtl="0">
              <a:buNone/>
              <a:defRPr sz="900"/>
            </a:lvl5pPr>
            <a:lvl6pPr marL="2286000" indent="0" algn="l" rtl="0">
              <a:buNone/>
              <a:defRPr sz="900"/>
            </a:lvl6pPr>
            <a:lvl7pPr marL="2743200" indent="0" algn="l" rtl="0">
              <a:buNone/>
              <a:defRPr sz="900"/>
            </a:lvl7pPr>
            <a:lvl8pPr marL="3200400" indent="0" algn="l" rtl="0">
              <a:buNone/>
              <a:defRPr sz="900"/>
            </a:lvl8pPr>
            <a:lvl9pPr marL="3657600" indent="0" algn="l" rtl="0">
              <a:buNone/>
              <a:defRPr sz="900"/>
            </a:lvl9pPr>
          </a:lstStyle>
          <a:p>
            <a:pPr lvl="0" rtl="0"/>
            <a:r>
              <a:rPr lang="zh-CN" altLang="en-US" noProof="0" smtClean="0"/>
              <a:t>单击此处编辑母版文本样式</a:t>
            </a:r>
          </a:p>
        </p:txBody>
      </p:sp>
      <p:sp>
        <p:nvSpPr>
          <p:cNvPr id="5" name="日期占位符 4"/>
          <p:cNvSpPr>
            <a:spLocks noGrp="1"/>
          </p:cNvSpPr>
          <p:nvPr>
            <p:ph type="dt" sz="half" idx="10"/>
          </p:nvPr>
        </p:nvSpPr>
        <p:spPr/>
        <p:txBody>
          <a:bodyPr rtlCol="0"/>
          <a:lstStyle>
            <a:lvl1pPr>
              <a:defRPr/>
            </a:lvl1pPr>
          </a:lstStyle>
          <a:p>
            <a:fld id="{E46EF46F-E0E0-460C-B765-9380271A0BA1}" type="datetime1">
              <a:rPr lang="zh-CN" altLang="en-US" smtClean="0"/>
              <a:pPr/>
              <a:t>2018/4/24</a:t>
            </a:fld>
            <a:endParaRPr lang="zh-CN" altLang="en-US" dirty="0"/>
          </a:p>
        </p:txBody>
      </p:sp>
      <p:sp>
        <p:nvSpPr>
          <p:cNvPr id="6" name="页脚占位符 5"/>
          <p:cNvSpPr>
            <a:spLocks noGrp="1"/>
          </p:cNvSpPr>
          <p:nvPr>
            <p:ph type="ftr" sz="quarter" idx="11"/>
          </p:nvPr>
        </p:nvSpPr>
        <p:spPr/>
        <p:txBody>
          <a:bodyPr rtlCol="0"/>
          <a:lstStyle/>
          <a:p>
            <a:pPr rtl="0"/>
            <a:endParaRPr lang="zh-CN" altLang="en-US" noProof="0" dirty="0"/>
          </a:p>
        </p:txBody>
      </p:sp>
      <p:sp>
        <p:nvSpPr>
          <p:cNvPr id="7" name="灯片编号占位符 6"/>
          <p:cNvSpPr>
            <a:spLocks noGrp="1"/>
          </p:cNvSpPr>
          <p:nvPr>
            <p:ph type="sldNum" sz="quarter" idx="12"/>
          </p:nvPr>
        </p:nvSpPr>
        <p:spPr/>
        <p:txBody>
          <a:bodyPr rtlCol="0"/>
          <a:lstStyle/>
          <a:p>
            <a:pPr rtl="0"/>
            <a:fld id="{2A013F82-EE5E-44EE-A61D-E31C6657F26F}" type="slidenum">
              <a:rPr lang="en-US" altLang="zh-CN" noProof="0" smtClean="0"/>
              <a:pPr/>
              <a:t>‹#›</a:t>
            </a:fld>
            <a:endParaRPr lang="en-US" altLang="zh-CN" noProof="0" dirty="0"/>
          </a:p>
        </p:txBody>
      </p:sp>
    </p:spTree>
    <p:extLst>
      <p:ext uri="{BB962C8B-B14F-4D97-AF65-F5344CB8AC3E}">
        <p14:creationId xmlns:p14="http://schemas.microsoft.com/office/powerpoint/2010/main" val="2249172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1522413" y="381000"/>
            <a:ext cx="9144001" cy="1371600"/>
          </a:xfrm>
          <a:prstGeom prst="rect">
            <a:avLst/>
          </a:prstGeom>
        </p:spPr>
        <p:txBody>
          <a:bodyPr vert="horz" lIns="91440" tIns="45720" rIns="91440" bIns="45720" rtlCol="0" anchor="b">
            <a:normAutofit/>
          </a:bodyPr>
          <a:lstStyle/>
          <a:p>
            <a:pPr rtl="0"/>
            <a:r>
              <a:rPr lang="zh-CN" altLang="en-US" noProof="0" dirty="0"/>
              <a:t>单击此处编辑母版标题样式</a:t>
            </a:r>
          </a:p>
        </p:txBody>
      </p:sp>
      <p:sp>
        <p:nvSpPr>
          <p:cNvPr id="3" name="文本占位符 2"/>
          <p:cNvSpPr>
            <a:spLocks noGrp="1"/>
          </p:cNvSpPr>
          <p:nvPr>
            <p:ph type="body" idx="1"/>
          </p:nvPr>
        </p:nvSpPr>
        <p:spPr>
          <a:xfrm>
            <a:off x="1522413" y="1904999"/>
            <a:ext cx="9134391" cy="4114801"/>
          </a:xfrm>
          <a:prstGeom prst="rect">
            <a:avLst/>
          </a:prstGeom>
        </p:spPr>
        <p:txBody>
          <a:bodyPr vert="horz" lIns="91440" tIns="45720" rIns="91440" bIns="45720" rtlCol="0">
            <a:normAutofit/>
          </a:bodyPr>
          <a:lstStyle/>
          <a:p>
            <a:pPr lvl="0" rtl="0"/>
            <a:r>
              <a:rPr lang="zh-CN" altLang="en-US" noProof="0" dirty="0"/>
              <a:t>单击此处编辑母版文本样式</a:t>
            </a:r>
          </a:p>
          <a:p>
            <a:pPr lvl="1" rtl="0"/>
            <a:r>
              <a:rPr lang="zh-CN" altLang="en-US" noProof="0" dirty="0"/>
              <a:t>第二级</a:t>
            </a:r>
          </a:p>
          <a:p>
            <a:pPr lvl="2" rtl="0"/>
            <a:r>
              <a:rPr lang="zh-CN" altLang="en-US" noProof="0" dirty="0"/>
              <a:t>第三级</a:t>
            </a:r>
          </a:p>
          <a:p>
            <a:pPr lvl="3" rtl="0"/>
            <a:r>
              <a:rPr lang="zh-CN" altLang="en-US" noProof="0" dirty="0"/>
              <a:t>第四级</a:t>
            </a:r>
          </a:p>
          <a:p>
            <a:pPr lvl="4" rtl="0"/>
            <a:r>
              <a:rPr lang="zh-CN" altLang="en-US" noProof="0" dirty="0"/>
              <a:t>第五级</a:t>
            </a:r>
          </a:p>
        </p:txBody>
      </p:sp>
      <p:sp>
        <p:nvSpPr>
          <p:cNvPr id="4" name="日期占位符 3"/>
          <p:cNvSpPr>
            <a:spLocks noGrp="1"/>
          </p:cNvSpPr>
          <p:nvPr>
            <p:ph type="dt" sz="half" idx="2"/>
          </p:nvPr>
        </p:nvSpPr>
        <p:spPr>
          <a:xfrm>
            <a:off x="8226422" y="6400800"/>
            <a:ext cx="1449389" cy="276228"/>
          </a:xfrm>
          <a:prstGeom prst="rect">
            <a:avLst/>
          </a:prstGeom>
        </p:spPr>
        <p:txBody>
          <a:bodyPr vert="horz" lIns="91440" tIns="45720" rIns="91440" bIns="45720" rtlCol="0" anchor="ctr"/>
          <a:lstStyle>
            <a:lvl1pPr algn="r" rtl="0">
              <a:defRPr sz="1000">
                <a:solidFill>
                  <a:schemeClr val="tx1">
                    <a:tint val="75000"/>
                  </a:schemeClr>
                </a:solidFill>
                <a:latin typeface="微软雅黑" panose="020B0503020204020204" pitchFamily="34" charset="-122"/>
                <a:ea typeface="微软雅黑" panose="020B0503020204020204" pitchFamily="34" charset="-122"/>
              </a:defRPr>
            </a:lvl1pPr>
          </a:lstStyle>
          <a:p>
            <a:fld id="{4C63F3C3-2912-4537-AF96-286DDB4356FC}" type="datetime1">
              <a:rPr lang="zh-CN" altLang="en-US" smtClean="0"/>
              <a:pPr/>
              <a:t>2018/4/24</a:t>
            </a:fld>
            <a:endParaRPr lang="zh-CN" altLang="en-US" dirty="0"/>
          </a:p>
        </p:txBody>
      </p:sp>
      <p:sp>
        <p:nvSpPr>
          <p:cNvPr id="5" name="页脚占位符 4"/>
          <p:cNvSpPr>
            <a:spLocks noGrp="1"/>
          </p:cNvSpPr>
          <p:nvPr>
            <p:ph type="ftr" sz="quarter" idx="3"/>
          </p:nvPr>
        </p:nvSpPr>
        <p:spPr>
          <a:xfrm>
            <a:off x="1522413" y="6400800"/>
            <a:ext cx="6553199" cy="276228"/>
          </a:xfrm>
          <a:prstGeom prst="rect">
            <a:avLst/>
          </a:prstGeom>
        </p:spPr>
        <p:txBody>
          <a:bodyPr vert="horz" lIns="91440" tIns="45720" rIns="91440" bIns="45720" rtlCol="0" anchor="ctr"/>
          <a:lstStyle>
            <a:lvl1pPr algn="l" rtl="0">
              <a:defRPr sz="1000">
                <a:solidFill>
                  <a:schemeClr val="tx1">
                    <a:tint val="75000"/>
                  </a:schemeClr>
                </a:solidFill>
                <a:latin typeface="微软雅黑" panose="020B0503020204020204" pitchFamily="34" charset="-122"/>
                <a:ea typeface="微软雅黑" panose="020B0503020204020204" pitchFamily="34" charset="-122"/>
              </a:defRPr>
            </a:lvl1pPr>
          </a:lstStyle>
          <a:p>
            <a:endParaRPr lang="zh-CN" altLang="en-US" noProof="0" dirty="0"/>
          </a:p>
        </p:txBody>
      </p:sp>
      <p:sp>
        <p:nvSpPr>
          <p:cNvPr id="6" name="幻灯片编号占位符 5"/>
          <p:cNvSpPr>
            <a:spLocks noGrp="1"/>
          </p:cNvSpPr>
          <p:nvPr>
            <p:ph type="sldNum" sz="quarter" idx="4"/>
          </p:nvPr>
        </p:nvSpPr>
        <p:spPr>
          <a:xfrm>
            <a:off x="9828211" y="6400800"/>
            <a:ext cx="838201" cy="276228"/>
          </a:xfrm>
          <a:prstGeom prst="rect">
            <a:avLst/>
          </a:prstGeom>
        </p:spPr>
        <p:txBody>
          <a:bodyPr vert="horz" lIns="91440" tIns="45720" rIns="91440" bIns="45720" rtlCol="0" anchor="ctr"/>
          <a:lstStyle>
            <a:lvl1pPr algn="r" rtl="0">
              <a:defRPr sz="1000">
                <a:solidFill>
                  <a:schemeClr val="tx1">
                    <a:tint val="75000"/>
                  </a:schemeClr>
                </a:solidFill>
                <a:latin typeface="微软雅黑" panose="020B0503020204020204" pitchFamily="34" charset="-122"/>
                <a:ea typeface="微软雅黑" panose="020B0503020204020204" pitchFamily="34" charset="-122"/>
              </a:defRPr>
            </a:lvl1pPr>
          </a:lstStyle>
          <a:p>
            <a:fld id="{2A013F82-EE5E-44EE-A61D-E31C6657F26F}" type="slidenum">
              <a:rPr lang="en-US" altLang="zh-CN" noProof="0" smtClean="0"/>
              <a:pPr/>
              <a:t>‹#›</a:t>
            </a:fld>
            <a:endParaRPr lang="zh-CN" altLang="en-US" noProof="0" dirty="0"/>
          </a:p>
        </p:txBody>
      </p:sp>
    </p:spTree>
    <p:extLst>
      <p:ext uri="{BB962C8B-B14F-4D97-AF65-F5344CB8AC3E}">
        <p14:creationId xmlns:p14="http://schemas.microsoft.com/office/powerpoint/2010/main" val="1403059996"/>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600" kern="1200" spc="100" baseline="0">
          <a:solidFill>
            <a:schemeClr val="tx1"/>
          </a:solidFill>
          <a:latin typeface="微软雅黑" panose="020B0503020204020204" pitchFamily="34" charset="-122"/>
          <a:ea typeface="微软雅黑" panose="020B0503020204020204" pitchFamily="34" charset="-122"/>
          <a:cs typeface="+mj-cs"/>
        </a:defRPr>
      </a:lvl1pPr>
    </p:titleStyle>
    <p:body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1" pos="3839" userDrawn="1">
          <p15:clr>
            <a:srgbClr val="F26B43"/>
          </p15:clr>
        </p15:guide>
        <p15:guide id="2" orient="horz" pos="216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11.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ctrTitle"/>
          </p:nvPr>
        </p:nvSpPr>
        <p:spPr>
          <a:xfrm>
            <a:off x="989012" y="1676400"/>
            <a:ext cx="10591798" cy="1066800"/>
          </a:xfrm>
        </p:spPr>
        <p:txBody>
          <a:bodyPr rtlCol="0">
            <a:normAutofit/>
          </a:bodyPr>
          <a:lstStyle/>
          <a:p>
            <a:r>
              <a:rPr lang="zh-CN" altLang="en-US" sz="4400" dirty="0"/>
              <a:t>渐进式的生成对抗网络在超分辨率的应用</a:t>
            </a:r>
            <a:endParaRPr lang="en-US" sz="4400" dirty="0"/>
          </a:p>
        </p:txBody>
      </p:sp>
      <p:sp>
        <p:nvSpPr>
          <p:cNvPr id="4" name="副标题 3"/>
          <p:cNvSpPr>
            <a:spLocks noGrp="1"/>
          </p:cNvSpPr>
          <p:nvPr>
            <p:ph type="subTitle" idx="1"/>
          </p:nvPr>
        </p:nvSpPr>
        <p:spPr>
          <a:xfrm>
            <a:off x="2132012" y="3048000"/>
            <a:ext cx="8229600" cy="1219200"/>
          </a:xfrm>
        </p:spPr>
        <p:txBody>
          <a:bodyPr rtlCol="0"/>
          <a:lstStyle/>
          <a:p>
            <a:pPr rtl="0"/>
            <a:r>
              <a:rPr lang="zh-CN" altLang="en-US" dirty="0" smtClean="0">
                <a:latin typeface="微软雅黑" panose="020B0503020204020204" pitchFamily="34" charset="-122"/>
                <a:ea typeface="微软雅黑" panose="020B0503020204020204" pitchFamily="34" charset="-122"/>
              </a:rPr>
              <a:t>开题报告</a:t>
            </a:r>
            <a:endParaRPr lang="en-US" altLang="zh-CN" dirty="0" smtClean="0">
              <a:latin typeface="微软雅黑" panose="020B0503020204020204" pitchFamily="34" charset="-122"/>
              <a:ea typeface="微软雅黑" panose="020B0503020204020204" pitchFamily="34" charset="-122"/>
            </a:endParaRPr>
          </a:p>
          <a:p>
            <a:pPr rtl="0"/>
            <a:endParaRPr lang="en-US" altLang="zh-CN" dirty="0"/>
          </a:p>
          <a:p>
            <a:pPr rtl="0"/>
            <a:r>
              <a:rPr lang="en-US" altLang="zh-CN" dirty="0" smtClean="0">
                <a:latin typeface="微软雅黑" panose="020B0503020204020204" pitchFamily="34" charset="-122"/>
                <a:ea typeface="微软雅黑" panose="020B0503020204020204" pitchFamily="34" charset="-122"/>
              </a:rPr>
              <a:t>						ACM1401  </a:t>
            </a:r>
            <a:r>
              <a:rPr lang="zh-CN" altLang="en-US" dirty="0" smtClean="0">
                <a:latin typeface="微软雅黑" panose="020B0503020204020204" pitchFamily="34" charset="-122"/>
                <a:ea typeface="微软雅黑" panose="020B0503020204020204" pitchFamily="34" charset="-122"/>
              </a:rPr>
              <a:t>朱谷才</a:t>
            </a:r>
            <a:endParaRPr lang="en-US" altLang="zh-CN" dirty="0" smtClean="0">
              <a:latin typeface="微软雅黑" panose="020B0503020204020204" pitchFamily="34" charset="-122"/>
              <a:ea typeface="微软雅黑" panose="020B0503020204020204" pitchFamily="34" charset="-122"/>
            </a:endParaRPr>
          </a:p>
          <a:p>
            <a:pPr rtl="0"/>
            <a:r>
              <a:rPr lang="en-US" altLang="zh-CN"/>
              <a:t>	</a:t>
            </a:r>
            <a:r>
              <a:rPr lang="en-US" altLang="zh-CN" smtClean="0"/>
              <a:t>					U201414697</a:t>
            </a: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906871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2"/>
          <p:cNvSpPr>
            <a:spLocks noGrp="1"/>
          </p:cNvSpPr>
          <p:nvPr>
            <p:ph type="title"/>
          </p:nvPr>
        </p:nvSpPr>
        <p:spPr>
          <a:xfrm>
            <a:off x="1522412" y="152400"/>
            <a:ext cx="9144001" cy="1371600"/>
          </a:xfrm>
        </p:spPr>
        <p:txBody>
          <a:bodyPr rtlCol="0"/>
          <a:lstStyle/>
          <a:p>
            <a:pPr algn="ctr"/>
            <a:r>
              <a:rPr lang="en-US" altLang="zh-CN" dirty="0" smtClean="0"/>
              <a:t>SRCNN</a:t>
            </a:r>
            <a:endParaRPr lang="en-US" dirty="0"/>
          </a:p>
        </p:txBody>
      </p:sp>
      <p:sp>
        <p:nvSpPr>
          <p:cNvPr id="14" name="内容占位符 13"/>
          <p:cNvSpPr>
            <a:spLocks noGrp="1"/>
          </p:cNvSpPr>
          <p:nvPr>
            <p:ph idx="1"/>
          </p:nvPr>
        </p:nvSpPr>
        <p:spPr>
          <a:xfrm>
            <a:off x="684213" y="1600200"/>
            <a:ext cx="6301010" cy="1828800"/>
          </a:xfrm>
        </p:spPr>
        <p:txBody>
          <a:bodyPr rtlCol="0">
            <a:normAutofit fontScale="85000" lnSpcReduction="10000"/>
          </a:bodyPr>
          <a:lstStyle/>
          <a:p>
            <a:pPr>
              <a:lnSpc>
                <a:spcPct val="150000"/>
              </a:lnSpc>
            </a:pPr>
            <a:r>
              <a:rPr lang="en-US" altLang="zh-CN" dirty="0" smtClean="0"/>
              <a:t>SRCNN</a:t>
            </a:r>
            <a:r>
              <a:rPr lang="zh-CN" altLang="zh-CN" dirty="0"/>
              <a:t>先用双三次插值放大低分辨率图像作为网络的输入，经过三个</a:t>
            </a:r>
            <a:r>
              <a:rPr lang="en-US" altLang="zh-CN" dirty="0"/>
              <a:t>CNN</a:t>
            </a:r>
            <a:r>
              <a:rPr lang="zh-CN" altLang="zh-CN" dirty="0"/>
              <a:t>网络（图像块的提取和特征表示，非线性映射，重构）得到最后的</a:t>
            </a:r>
            <a:r>
              <a:rPr lang="zh-CN" altLang="zh-CN" dirty="0" smtClean="0"/>
              <a:t>结果</a:t>
            </a:r>
            <a:r>
              <a:rPr lang="en-US" altLang="zh-CN" dirty="0"/>
              <a:t>[9]</a:t>
            </a:r>
            <a:r>
              <a:rPr lang="zh-CN" altLang="zh-CN" dirty="0" smtClean="0"/>
              <a:t>。</a:t>
            </a:r>
            <a:endParaRPr lang="en-US" altLang="zh-CN" dirty="0" smtClean="0"/>
          </a:p>
        </p:txBody>
      </p:sp>
      <p:pic>
        <p:nvPicPr>
          <p:cNvPr id="5" name="Picture 2" descr="https://pic1.zhimg.com/80/v2-a22efaa701ce06df06e2b3bf520609d3_hd.jpg"/>
          <p:cNvPicPr>
            <a:picLocks noChangeAspect="1" noChangeArrowheads="1"/>
          </p:cNvPicPr>
          <p:nvPr/>
        </p:nvPicPr>
        <p:blipFill rotWithShape="1">
          <a:blip r:embed="rId3">
            <a:extLst>
              <a:ext uri="{28A0092B-C50C-407E-A947-70E740481C1C}">
                <a14:useLocalDpi xmlns:a14="http://schemas.microsoft.com/office/drawing/2010/main" val="0"/>
              </a:ext>
            </a:extLst>
          </a:blip>
          <a:srcRect l="14619" t="40084" r="4021" b="1478"/>
          <a:stretch/>
        </p:blipFill>
        <p:spPr bwMode="auto">
          <a:xfrm>
            <a:off x="6985223" y="1523998"/>
            <a:ext cx="5192153" cy="5221045"/>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https://pic4.zhimg.com/80/v2-82423d397a228f3b4522769ae9a85e83_hd.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2611" y="3581400"/>
            <a:ext cx="6858000" cy="2428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17207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979612" y="5867400"/>
            <a:ext cx="9067801" cy="962809"/>
          </a:xfrm>
        </p:spPr>
        <p:txBody>
          <a:bodyPr>
            <a:normAutofit fontScale="90000"/>
          </a:bodyPr>
          <a:lstStyle/>
          <a:p>
            <a:r>
              <a:rPr lang="en-US" altLang="zh-CN" dirty="0" smtClean="0"/>
              <a:t>input, </a:t>
            </a:r>
            <a:r>
              <a:rPr lang="en-US" altLang="zh-CN" dirty="0" err="1" smtClean="0"/>
              <a:t>novgg</a:t>
            </a:r>
            <a:r>
              <a:rPr lang="en-US" altLang="zh-CN" dirty="0" smtClean="0"/>
              <a:t>, </a:t>
            </a:r>
            <a:r>
              <a:rPr lang="en-US" altLang="zh-CN" dirty="0" err="1" smtClean="0"/>
              <a:t>vgg</a:t>
            </a:r>
            <a:r>
              <a:rPr lang="en-US" altLang="zh-CN" dirty="0" smtClean="0"/>
              <a:t>, </a:t>
            </a:r>
            <a:r>
              <a:rPr lang="en-US" altLang="zh-CN" dirty="0" err="1" smtClean="0"/>
              <a:t>vgg_nopre</a:t>
            </a:r>
            <a:r>
              <a:rPr lang="en-US" altLang="zh-CN" dirty="0"/>
              <a:t>,</a:t>
            </a:r>
            <a:r>
              <a:rPr lang="en-US" altLang="zh-CN" dirty="0" smtClean="0"/>
              <a:t/>
            </a:r>
            <a:br>
              <a:rPr lang="en-US" altLang="zh-CN" dirty="0" smtClean="0"/>
            </a:br>
            <a:r>
              <a:rPr lang="en-US" altLang="zh-CN" dirty="0" smtClean="0"/>
              <a:t>target, nog, </a:t>
            </a:r>
            <a:r>
              <a:rPr lang="en-US" altLang="zh-CN" dirty="0" err="1" smtClean="0"/>
              <a:t>vgghlr</a:t>
            </a:r>
            <a:endParaRPr lang="zh-CN" altLang="en-US" dirty="0"/>
          </a:p>
        </p:txBody>
      </p:sp>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2880000" cy="2880000"/>
          </a:xfrm>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94012" y="12551"/>
            <a:ext cx="2880000" cy="2880000"/>
          </a:xfrm>
          <a:prstGeom prst="rect">
            <a:avLst/>
          </a:prstGeom>
        </p:spPr>
      </p:pic>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79863" y="12551"/>
            <a:ext cx="2880000" cy="2880000"/>
          </a:xfrm>
          <a:prstGeom prst="rect">
            <a:avLst/>
          </a:prstGeom>
        </p:spPr>
      </p:pic>
      <p:pic>
        <p:nvPicPr>
          <p:cNvPr id="7" name="图片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59863" y="12551"/>
            <a:ext cx="2880000" cy="2880000"/>
          </a:xfrm>
          <a:prstGeom prst="rect">
            <a:avLst/>
          </a:prstGeom>
        </p:spPr>
      </p:pic>
      <p:pic>
        <p:nvPicPr>
          <p:cNvPr id="8" name="图片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012" y="2892551"/>
            <a:ext cx="2880000" cy="2880000"/>
          </a:xfrm>
          <a:prstGeom prst="rect">
            <a:avLst/>
          </a:prstGeom>
        </p:spPr>
      </p:pic>
      <p:pic>
        <p:nvPicPr>
          <p:cNvPr id="9" name="图片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894012" y="2892551"/>
            <a:ext cx="2880000" cy="2880000"/>
          </a:xfrm>
          <a:prstGeom prst="rect">
            <a:avLst/>
          </a:prstGeom>
        </p:spPr>
      </p:pic>
      <p:pic>
        <p:nvPicPr>
          <p:cNvPr id="10" name="图片 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779863" y="2892551"/>
            <a:ext cx="2880000" cy="2880000"/>
          </a:xfrm>
          <a:prstGeom prst="rect">
            <a:avLst/>
          </a:prstGeom>
        </p:spPr>
      </p:pic>
    </p:spTree>
    <p:extLst>
      <p:ext uri="{BB962C8B-B14F-4D97-AF65-F5344CB8AC3E}">
        <p14:creationId xmlns:p14="http://schemas.microsoft.com/office/powerpoint/2010/main" val="691093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2"/>
          <p:cNvSpPr>
            <a:spLocks noGrp="1"/>
          </p:cNvSpPr>
          <p:nvPr>
            <p:ph type="title"/>
          </p:nvPr>
        </p:nvSpPr>
        <p:spPr>
          <a:xfrm>
            <a:off x="1522412" y="152400"/>
            <a:ext cx="9144001" cy="1371600"/>
          </a:xfrm>
        </p:spPr>
        <p:txBody>
          <a:bodyPr rtlCol="0"/>
          <a:lstStyle/>
          <a:p>
            <a:pPr algn="ctr"/>
            <a:r>
              <a:rPr lang="en-US" altLang="zh-CN" dirty="0" err="1" smtClean="0"/>
              <a:t>SResNet</a:t>
            </a:r>
            <a:r>
              <a:rPr lang="zh-CN" altLang="en-US" dirty="0" smtClean="0"/>
              <a:t>和</a:t>
            </a:r>
            <a:r>
              <a:rPr lang="en-US" altLang="zh-CN" dirty="0" smtClean="0"/>
              <a:t>SRGAN</a:t>
            </a:r>
            <a:endParaRPr lang="en-US" dirty="0"/>
          </a:p>
        </p:txBody>
      </p:sp>
      <p:sp>
        <p:nvSpPr>
          <p:cNvPr id="14" name="内容占位符 13"/>
          <p:cNvSpPr>
            <a:spLocks noGrp="1"/>
          </p:cNvSpPr>
          <p:nvPr>
            <p:ph idx="1"/>
          </p:nvPr>
        </p:nvSpPr>
        <p:spPr>
          <a:xfrm>
            <a:off x="455612" y="1676400"/>
            <a:ext cx="11353800" cy="4953000"/>
          </a:xfrm>
        </p:spPr>
        <p:txBody>
          <a:bodyPr rtlCol="0">
            <a:normAutofit/>
          </a:bodyPr>
          <a:lstStyle/>
          <a:p>
            <a:r>
              <a:rPr lang="en-US" altLang="zh-CN" dirty="0"/>
              <a:t>Christian </a:t>
            </a:r>
            <a:r>
              <a:rPr lang="en-US" altLang="zh-CN" dirty="0" err="1"/>
              <a:t>Ledig</a:t>
            </a:r>
            <a:r>
              <a:rPr lang="zh-CN" altLang="zh-CN" dirty="0"/>
              <a:t>等人在</a:t>
            </a:r>
            <a:r>
              <a:rPr lang="en-US" altLang="zh-CN" dirty="0"/>
              <a:t>2017</a:t>
            </a:r>
            <a:r>
              <a:rPr lang="zh-CN" altLang="zh-CN" dirty="0"/>
              <a:t>年发表的文章中将</a:t>
            </a:r>
            <a:r>
              <a:rPr lang="en-US" altLang="zh-CN" dirty="0" err="1"/>
              <a:t>ResNet</a:t>
            </a:r>
            <a:r>
              <a:rPr lang="zh-CN" altLang="zh-CN" dirty="0"/>
              <a:t>应用到了</a:t>
            </a:r>
            <a:r>
              <a:rPr lang="en-US" altLang="zh-CN" dirty="0"/>
              <a:t>SR</a:t>
            </a:r>
            <a:r>
              <a:rPr lang="zh-CN" altLang="zh-CN" dirty="0"/>
              <a:t>领域，先采用</a:t>
            </a:r>
            <a:r>
              <a:rPr lang="en-US" altLang="zh-CN" dirty="0"/>
              <a:t>Residual Block</a:t>
            </a:r>
            <a:r>
              <a:rPr lang="zh-CN" altLang="zh-CN" dirty="0"/>
              <a:t>对低分辨率图像做特征提取，生成多个通道，然后采用亚像素卷积层来提高分辨率</a:t>
            </a:r>
            <a:r>
              <a:rPr lang="en-US" altLang="zh-CN" dirty="0"/>
              <a:t>[14] </a:t>
            </a:r>
            <a:r>
              <a:rPr lang="zh-CN" altLang="zh-CN" dirty="0" smtClean="0"/>
              <a:t>。</a:t>
            </a:r>
            <a:endParaRPr lang="en-US" altLang="zh-CN" dirty="0" smtClean="0"/>
          </a:p>
          <a:p>
            <a:endParaRPr lang="en-US" altLang="zh-CN" dirty="0"/>
          </a:p>
        </p:txBody>
      </p:sp>
      <p:pic>
        <p:nvPicPr>
          <p:cNvPr id="6146" name="Picture 2" descr="https://pic2.zhimg.com/80/v2-e200a42d28f1271d0d3f9f0648f0bd90_hd.jpg"/>
          <p:cNvPicPr>
            <a:picLocks noChangeAspect="1" noChangeArrowheads="1"/>
          </p:cNvPicPr>
          <p:nvPr/>
        </p:nvPicPr>
        <p:blipFill rotWithShape="1">
          <a:blip r:embed="rId3">
            <a:extLst>
              <a:ext uri="{28A0092B-C50C-407E-A947-70E740481C1C}">
                <a14:useLocalDpi xmlns:a14="http://schemas.microsoft.com/office/drawing/2010/main" val="0"/>
              </a:ext>
            </a:extLst>
          </a:blip>
          <a:srcRect b="43109"/>
          <a:stretch/>
        </p:blipFill>
        <p:spPr bwMode="auto">
          <a:xfrm>
            <a:off x="610009" y="2971800"/>
            <a:ext cx="11137173" cy="33527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7956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2"/>
          <p:cNvSpPr>
            <a:spLocks noGrp="1"/>
          </p:cNvSpPr>
          <p:nvPr>
            <p:ph type="title"/>
          </p:nvPr>
        </p:nvSpPr>
        <p:spPr>
          <a:xfrm>
            <a:off x="1522412" y="152400"/>
            <a:ext cx="9144001" cy="1371600"/>
          </a:xfrm>
        </p:spPr>
        <p:txBody>
          <a:bodyPr rtlCol="0"/>
          <a:lstStyle/>
          <a:p>
            <a:pPr algn="ctr"/>
            <a:r>
              <a:rPr lang="en-US" altLang="zh-CN" dirty="0" err="1" smtClean="0"/>
              <a:t>SResNet</a:t>
            </a:r>
            <a:r>
              <a:rPr lang="zh-CN" altLang="en-US" dirty="0" smtClean="0"/>
              <a:t>和</a:t>
            </a:r>
            <a:r>
              <a:rPr lang="en-US" altLang="zh-CN" dirty="0" smtClean="0"/>
              <a:t>SRGAN</a:t>
            </a:r>
            <a:endParaRPr lang="en-US" dirty="0"/>
          </a:p>
        </p:txBody>
      </p:sp>
      <p:sp>
        <p:nvSpPr>
          <p:cNvPr id="14" name="内容占位符 13"/>
          <p:cNvSpPr>
            <a:spLocks noGrp="1"/>
          </p:cNvSpPr>
          <p:nvPr>
            <p:ph idx="1"/>
          </p:nvPr>
        </p:nvSpPr>
        <p:spPr>
          <a:xfrm>
            <a:off x="455612" y="1676400"/>
            <a:ext cx="11353800" cy="4953000"/>
          </a:xfrm>
        </p:spPr>
        <p:txBody>
          <a:bodyPr rtlCol="0">
            <a:normAutofit/>
          </a:bodyPr>
          <a:lstStyle/>
          <a:p>
            <a:r>
              <a:rPr lang="zh-CN" altLang="zh-CN" dirty="0" smtClean="0"/>
              <a:t>在</a:t>
            </a:r>
            <a:r>
              <a:rPr lang="en-US" altLang="zh-CN" dirty="0" err="1"/>
              <a:t>SResNet</a:t>
            </a:r>
            <a:r>
              <a:rPr lang="zh-CN" altLang="zh-CN" dirty="0"/>
              <a:t>的基础上引入了</a:t>
            </a:r>
            <a:r>
              <a:rPr lang="en-US" altLang="zh-CN" dirty="0"/>
              <a:t>GAN</a:t>
            </a:r>
            <a:r>
              <a:rPr lang="zh-CN" altLang="zh-CN" dirty="0"/>
              <a:t>（将</a:t>
            </a:r>
            <a:r>
              <a:rPr lang="en-US" altLang="zh-CN" dirty="0" err="1"/>
              <a:t>SResNet</a:t>
            </a:r>
            <a:r>
              <a:rPr lang="zh-CN" altLang="zh-CN" dirty="0"/>
              <a:t>作为</a:t>
            </a:r>
            <a:r>
              <a:rPr lang="en-US" altLang="zh-CN" dirty="0"/>
              <a:t>G</a:t>
            </a:r>
            <a:r>
              <a:rPr lang="zh-CN" altLang="zh-CN" dirty="0"/>
              <a:t>网络），同时引入了</a:t>
            </a:r>
            <a:r>
              <a:rPr lang="en-US" altLang="zh-CN" dirty="0"/>
              <a:t>Loss Net</a:t>
            </a:r>
            <a:r>
              <a:rPr lang="zh-CN" altLang="zh-CN" dirty="0"/>
              <a:t>（损失网络），利用已经训练好的损失网络来度量生成样例的分布与真实目标集的分布，该</a:t>
            </a:r>
            <a:r>
              <a:rPr lang="en-US" altLang="zh-CN" dirty="0"/>
              <a:t>Perceptual Loss</a:t>
            </a:r>
            <a:r>
              <a:rPr lang="zh-CN" altLang="zh-CN" dirty="0"/>
              <a:t>由</a:t>
            </a:r>
            <a:r>
              <a:rPr lang="en-US" altLang="zh-CN" dirty="0"/>
              <a:t>GAN Loss</a:t>
            </a:r>
            <a:r>
              <a:rPr lang="zh-CN" altLang="zh-CN" dirty="0"/>
              <a:t>和</a:t>
            </a:r>
            <a:r>
              <a:rPr lang="en-US" altLang="zh-CN" dirty="0"/>
              <a:t> VGG Loss[8] </a:t>
            </a:r>
            <a:r>
              <a:rPr lang="zh-CN" altLang="zh-CN" dirty="0"/>
              <a:t>组成</a:t>
            </a:r>
            <a:r>
              <a:rPr lang="zh-CN" altLang="zh-CN" dirty="0" smtClean="0"/>
              <a:t>。</a:t>
            </a:r>
            <a:endParaRPr lang="en-US" altLang="zh-CN" dirty="0" smtClean="0"/>
          </a:p>
          <a:p>
            <a:endParaRPr lang="en-US" altLang="zh-CN" dirty="0" smtClean="0"/>
          </a:p>
        </p:txBody>
      </p:sp>
      <p:pic>
        <p:nvPicPr>
          <p:cNvPr id="7171" name="Picture 3" descr="https://pic2.zhimg.com/80/v2-e200a42d28f1271d0d3f9f0648f0bd90_hd.jpg"/>
          <p:cNvPicPr>
            <a:picLocks noChangeAspect="1" noChangeArrowheads="1"/>
          </p:cNvPicPr>
          <p:nvPr/>
        </p:nvPicPr>
        <p:blipFill rotWithShape="1">
          <a:blip r:embed="rId3">
            <a:extLst>
              <a:ext uri="{28A0092B-C50C-407E-A947-70E740481C1C}">
                <a14:useLocalDpi xmlns:a14="http://schemas.microsoft.com/office/drawing/2010/main" val="0"/>
              </a:ext>
            </a:extLst>
          </a:blip>
          <a:srcRect t="56866"/>
          <a:stretch/>
        </p:blipFill>
        <p:spPr bwMode="auto">
          <a:xfrm>
            <a:off x="684212" y="3352800"/>
            <a:ext cx="11225438" cy="2562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7328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2"/>
          <p:cNvSpPr>
            <a:spLocks noGrp="1"/>
          </p:cNvSpPr>
          <p:nvPr>
            <p:ph type="title"/>
          </p:nvPr>
        </p:nvSpPr>
        <p:spPr>
          <a:xfrm>
            <a:off x="1522412" y="152400"/>
            <a:ext cx="9144001" cy="1371600"/>
          </a:xfrm>
        </p:spPr>
        <p:txBody>
          <a:bodyPr rtlCol="0"/>
          <a:lstStyle/>
          <a:p>
            <a:pPr algn="ctr"/>
            <a:r>
              <a:rPr lang="en-US" altLang="zh-CN" dirty="0" err="1" smtClean="0"/>
              <a:t>SResNet</a:t>
            </a:r>
            <a:r>
              <a:rPr lang="zh-CN" altLang="en-US" dirty="0" smtClean="0"/>
              <a:t>和</a:t>
            </a:r>
            <a:r>
              <a:rPr lang="en-US" altLang="zh-CN" dirty="0" smtClean="0"/>
              <a:t>SRGAN</a:t>
            </a:r>
            <a:endParaRPr lang="en-US" dirty="0"/>
          </a:p>
        </p:txBody>
      </p:sp>
      <p:sp>
        <p:nvSpPr>
          <p:cNvPr id="14" name="内容占位符 13"/>
          <p:cNvSpPr>
            <a:spLocks noGrp="1"/>
          </p:cNvSpPr>
          <p:nvPr>
            <p:ph idx="1"/>
          </p:nvPr>
        </p:nvSpPr>
        <p:spPr>
          <a:xfrm>
            <a:off x="455612" y="1676400"/>
            <a:ext cx="11353800" cy="4953000"/>
          </a:xfrm>
        </p:spPr>
        <p:txBody>
          <a:bodyPr rtlCol="0">
            <a:normAutofit/>
          </a:bodyPr>
          <a:lstStyle/>
          <a:p>
            <a:r>
              <a:rPr lang="zh-CN" altLang="zh-CN" dirty="0" smtClean="0"/>
              <a:t>指出</a:t>
            </a:r>
            <a:r>
              <a:rPr lang="zh-CN" altLang="zh-CN" dirty="0"/>
              <a:t>了</a:t>
            </a:r>
            <a:r>
              <a:rPr lang="en-US" altLang="zh-CN" dirty="0"/>
              <a:t>MSE</a:t>
            </a:r>
            <a:r>
              <a:rPr lang="zh-CN" altLang="zh-CN" dirty="0"/>
              <a:t>（</a:t>
            </a:r>
            <a:r>
              <a:rPr lang="en-US" altLang="zh-CN" dirty="0"/>
              <a:t>Mean Square Error</a:t>
            </a:r>
            <a:r>
              <a:rPr lang="zh-CN" altLang="zh-CN" dirty="0"/>
              <a:t>， 均方差）作为损失函数的时候，可能会使得生成图片不会落到自然图像的流体上，因此采用了</a:t>
            </a:r>
            <a:r>
              <a:rPr lang="en-US" altLang="zh-CN" dirty="0"/>
              <a:t>Perceptual Loss</a:t>
            </a:r>
            <a:r>
              <a:rPr lang="zh-CN" altLang="zh-CN" dirty="0"/>
              <a:t>（感知损失）</a:t>
            </a:r>
            <a:r>
              <a:rPr lang="en-US" altLang="zh-CN" dirty="0"/>
              <a:t>[13] [14] </a:t>
            </a:r>
            <a:endParaRPr lang="en-US" altLang="zh-CN" dirty="0" smtClean="0"/>
          </a:p>
        </p:txBody>
      </p:sp>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17812" y="2819400"/>
            <a:ext cx="5715000" cy="37423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77328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2"/>
          <p:cNvSpPr>
            <a:spLocks noGrp="1"/>
          </p:cNvSpPr>
          <p:nvPr>
            <p:ph type="title"/>
          </p:nvPr>
        </p:nvSpPr>
        <p:spPr>
          <a:xfrm>
            <a:off x="1522412" y="152400"/>
            <a:ext cx="9144001" cy="1371600"/>
          </a:xfrm>
        </p:spPr>
        <p:txBody>
          <a:bodyPr rtlCol="0"/>
          <a:lstStyle/>
          <a:p>
            <a:pPr algn="ctr"/>
            <a:r>
              <a:rPr lang="en-US" altLang="zh-CN" dirty="0" err="1" smtClean="0"/>
              <a:t>SResNet</a:t>
            </a:r>
            <a:r>
              <a:rPr lang="zh-CN" altLang="en-US" dirty="0" smtClean="0"/>
              <a:t>和</a:t>
            </a:r>
            <a:r>
              <a:rPr lang="en-US" altLang="zh-CN" dirty="0" smtClean="0"/>
              <a:t>SRGAN</a:t>
            </a:r>
            <a:endParaRPr lang="en-US" dirty="0"/>
          </a:p>
        </p:txBody>
      </p:sp>
      <p:sp>
        <p:nvSpPr>
          <p:cNvPr id="14" name="内容占位符 13"/>
          <p:cNvSpPr>
            <a:spLocks noGrp="1"/>
          </p:cNvSpPr>
          <p:nvPr>
            <p:ph idx="1"/>
          </p:nvPr>
        </p:nvSpPr>
        <p:spPr>
          <a:xfrm>
            <a:off x="455612" y="1676400"/>
            <a:ext cx="11353800" cy="4953000"/>
          </a:xfrm>
        </p:spPr>
        <p:txBody>
          <a:bodyPr rtlCol="0">
            <a:normAutofit/>
          </a:bodyPr>
          <a:lstStyle/>
          <a:p>
            <a:r>
              <a:rPr lang="zh-CN" altLang="en-US" dirty="0" smtClean="0"/>
              <a:t>效果如图</a:t>
            </a:r>
            <a:endParaRPr lang="en-US" altLang="zh-CN" dirty="0" smtClean="0"/>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0222" y="2209800"/>
            <a:ext cx="9945688" cy="41608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40290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2"/>
          <p:cNvSpPr>
            <a:spLocks noGrp="1"/>
          </p:cNvSpPr>
          <p:nvPr>
            <p:ph type="title"/>
          </p:nvPr>
        </p:nvSpPr>
        <p:spPr>
          <a:xfrm>
            <a:off x="1522412" y="152400"/>
            <a:ext cx="9144001" cy="1371600"/>
          </a:xfrm>
        </p:spPr>
        <p:txBody>
          <a:bodyPr rtlCol="0"/>
          <a:lstStyle/>
          <a:p>
            <a:pPr algn="ctr"/>
            <a:r>
              <a:rPr lang="en-US" altLang="zh-CN" dirty="0"/>
              <a:t>Progressive Growing </a:t>
            </a:r>
            <a:r>
              <a:rPr lang="en-US" altLang="zh-CN" dirty="0" smtClean="0"/>
              <a:t>GAN</a:t>
            </a:r>
            <a:endParaRPr lang="en-US" altLang="zh-CN" dirty="0"/>
          </a:p>
        </p:txBody>
      </p:sp>
      <p:sp>
        <p:nvSpPr>
          <p:cNvPr id="5" name="内容占位符 13"/>
          <p:cNvSpPr txBox="1">
            <a:spLocks/>
          </p:cNvSpPr>
          <p:nvPr/>
        </p:nvSpPr>
        <p:spPr>
          <a:xfrm>
            <a:off x="684212" y="1600200"/>
            <a:ext cx="11276013" cy="4114801"/>
          </a:xfrm>
          <a:prstGeom prst="rect">
            <a:avLst/>
          </a:prstGeom>
        </p:spPr>
        <p:txBody>
          <a:bodyPr vert="horz" lIns="91440" tIns="45720" rIns="91440" bIns="45720" rtlCol="0">
            <a:normAutofit/>
          </a:bodyPr>
          <a:lst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a:lstStyle>
          <a:p>
            <a:pPr>
              <a:lnSpc>
                <a:spcPct val="150000"/>
              </a:lnSpc>
            </a:pPr>
            <a:r>
              <a:rPr lang="zh-CN" altLang="zh-CN" dirty="0" smtClean="0"/>
              <a:t>在</a:t>
            </a:r>
            <a:r>
              <a:rPr lang="zh-CN" altLang="zh-CN" dirty="0"/>
              <a:t>生成图像的领域，</a:t>
            </a:r>
            <a:r>
              <a:rPr lang="en-US" altLang="zh-CN" dirty="0"/>
              <a:t> </a:t>
            </a:r>
            <a:r>
              <a:rPr lang="en-US" altLang="zh-CN" dirty="0" err="1"/>
              <a:t>karras</a:t>
            </a:r>
            <a:r>
              <a:rPr lang="zh-CN" altLang="zh-CN" dirty="0"/>
              <a:t>等人</a:t>
            </a:r>
            <a:r>
              <a:rPr lang="en-US" altLang="zh-CN" dirty="0"/>
              <a:t>[16] </a:t>
            </a:r>
            <a:r>
              <a:rPr lang="zh-CN" altLang="zh-CN" dirty="0"/>
              <a:t>采用渐进扩大的</a:t>
            </a:r>
            <a:r>
              <a:rPr lang="en-US" altLang="zh-CN" dirty="0"/>
              <a:t>GAN</a:t>
            </a:r>
            <a:r>
              <a:rPr lang="zh-CN" altLang="zh-CN" dirty="0"/>
              <a:t>网络结构和</a:t>
            </a:r>
            <a:r>
              <a:rPr lang="en-US" altLang="zh-CN" dirty="0"/>
              <a:t>Wasserstein</a:t>
            </a:r>
            <a:r>
              <a:rPr lang="zh-CN" altLang="zh-CN" dirty="0"/>
              <a:t>距离作为损失函数</a:t>
            </a:r>
            <a:r>
              <a:rPr lang="en-US" altLang="zh-CN" dirty="0"/>
              <a:t>[15] </a:t>
            </a:r>
            <a:r>
              <a:rPr lang="zh-CN" altLang="zh-CN" dirty="0"/>
              <a:t>，有效解决了</a:t>
            </a:r>
            <a:r>
              <a:rPr lang="en-US" altLang="zh-CN" dirty="0"/>
              <a:t>GAN</a:t>
            </a:r>
            <a:r>
              <a:rPr lang="zh-CN" altLang="zh-CN" dirty="0"/>
              <a:t>有可能遇到的训练不稳定，同时提高了训练速率以及生成图像的多样性</a:t>
            </a:r>
            <a:r>
              <a:rPr lang="zh-CN" altLang="zh-CN" dirty="0" smtClean="0"/>
              <a:t>。</a:t>
            </a:r>
            <a:endParaRPr lang="zh-CN" altLang="zh-CN" dirty="0"/>
          </a:p>
        </p:txBody>
      </p:sp>
      <p:pic>
        <p:nvPicPr>
          <p:cNvPr id="10242" name="图片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7212" y="3284643"/>
            <a:ext cx="8448674" cy="35625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06637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2"/>
          <p:cNvSpPr>
            <a:spLocks noGrp="1"/>
          </p:cNvSpPr>
          <p:nvPr>
            <p:ph type="title"/>
          </p:nvPr>
        </p:nvSpPr>
        <p:spPr>
          <a:xfrm>
            <a:off x="1522412" y="152400"/>
            <a:ext cx="9144001" cy="1371600"/>
          </a:xfrm>
        </p:spPr>
        <p:txBody>
          <a:bodyPr rtlCol="0"/>
          <a:lstStyle/>
          <a:p>
            <a:pPr algn="ctr"/>
            <a:r>
              <a:rPr lang="zh-CN" altLang="en-US" dirty="0"/>
              <a:t>课题研究的主要内容及目标</a:t>
            </a:r>
            <a:endParaRPr lang="en-US" dirty="0"/>
          </a:p>
        </p:txBody>
      </p:sp>
      <p:sp>
        <p:nvSpPr>
          <p:cNvPr id="14" name="内容占位符 13"/>
          <p:cNvSpPr>
            <a:spLocks noGrp="1"/>
          </p:cNvSpPr>
          <p:nvPr>
            <p:ph idx="1"/>
          </p:nvPr>
        </p:nvSpPr>
        <p:spPr>
          <a:xfrm>
            <a:off x="455612" y="1676400"/>
            <a:ext cx="11353800" cy="4953000"/>
          </a:xfrm>
        </p:spPr>
        <p:txBody>
          <a:bodyPr rtlCol="0">
            <a:normAutofit/>
          </a:bodyPr>
          <a:lstStyle/>
          <a:p>
            <a:pPr>
              <a:lnSpc>
                <a:spcPct val="150000"/>
              </a:lnSpc>
            </a:pPr>
            <a:endParaRPr lang="en-US" altLang="zh-CN" sz="2800" dirty="0" smtClean="0"/>
          </a:p>
          <a:p>
            <a:pPr>
              <a:lnSpc>
                <a:spcPct val="150000"/>
              </a:lnSpc>
            </a:pPr>
            <a:r>
              <a:rPr lang="zh-CN" altLang="zh-CN" sz="2800" dirty="0" smtClean="0"/>
              <a:t>研究</a:t>
            </a:r>
            <a:r>
              <a:rPr lang="zh-CN" altLang="zh-CN" sz="2800" dirty="0"/>
              <a:t>如何将渐进式生成对抗网络的结构和思想，应用到图像超分辨率领域中，设计有效的网络结构，使得既能有效地克服对抗网络的容易训练崩溃的问题，同时又能以较快的速度完成训练和测试，并且保证超分辨率图片的质量，这是本次课题的主要内容。</a:t>
            </a:r>
          </a:p>
        </p:txBody>
      </p:sp>
    </p:spTree>
    <p:extLst>
      <p:ext uri="{BB962C8B-B14F-4D97-AF65-F5344CB8AC3E}">
        <p14:creationId xmlns:p14="http://schemas.microsoft.com/office/powerpoint/2010/main" val="28864612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2"/>
          <p:cNvSpPr>
            <a:spLocks noGrp="1"/>
          </p:cNvSpPr>
          <p:nvPr>
            <p:ph type="title"/>
          </p:nvPr>
        </p:nvSpPr>
        <p:spPr>
          <a:xfrm>
            <a:off x="1522412" y="152400"/>
            <a:ext cx="9144001" cy="1371600"/>
          </a:xfrm>
        </p:spPr>
        <p:txBody>
          <a:bodyPr rtlCol="0"/>
          <a:lstStyle/>
          <a:p>
            <a:pPr algn="ctr"/>
            <a:r>
              <a:rPr lang="zh-CN" altLang="en-US" dirty="0"/>
              <a:t>课题研究的主要内容及目标</a:t>
            </a:r>
            <a:endParaRPr lang="en-US" dirty="0"/>
          </a:p>
        </p:txBody>
      </p:sp>
      <p:sp>
        <p:nvSpPr>
          <p:cNvPr id="14" name="内容占位符 13"/>
          <p:cNvSpPr>
            <a:spLocks noGrp="1"/>
          </p:cNvSpPr>
          <p:nvPr>
            <p:ph idx="1"/>
          </p:nvPr>
        </p:nvSpPr>
        <p:spPr>
          <a:xfrm>
            <a:off x="455612" y="1676400"/>
            <a:ext cx="11353800" cy="4953000"/>
          </a:xfrm>
        </p:spPr>
        <p:txBody>
          <a:bodyPr rtlCol="0">
            <a:normAutofit/>
          </a:bodyPr>
          <a:lstStyle/>
          <a:p>
            <a:r>
              <a:rPr lang="zh-CN" altLang="zh-CN" sz="3600" dirty="0"/>
              <a:t>课题的主要细分内容包括</a:t>
            </a:r>
            <a:r>
              <a:rPr lang="zh-CN" altLang="zh-CN" sz="3600" dirty="0" smtClean="0"/>
              <a:t>：</a:t>
            </a:r>
            <a:endParaRPr lang="en-US" altLang="zh-CN" sz="3600" dirty="0" smtClean="0"/>
          </a:p>
          <a:p>
            <a:pPr lvl="1"/>
            <a:r>
              <a:rPr lang="zh-CN" altLang="zh-CN" sz="2400" dirty="0" smtClean="0"/>
              <a:t>选取</a:t>
            </a:r>
            <a:r>
              <a:rPr lang="zh-CN" altLang="zh-CN" sz="2400" dirty="0"/>
              <a:t>合适的神经网络框架</a:t>
            </a:r>
            <a:r>
              <a:rPr lang="zh-CN" altLang="zh-CN" sz="2400" dirty="0" smtClean="0"/>
              <a:t>；</a:t>
            </a:r>
            <a:endParaRPr lang="en-US" altLang="zh-CN" sz="2400" dirty="0" smtClean="0"/>
          </a:p>
          <a:p>
            <a:pPr lvl="1"/>
            <a:r>
              <a:rPr lang="zh-CN" altLang="zh-CN" sz="2400" dirty="0" smtClean="0"/>
              <a:t>结合</a:t>
            </a:r>
            <a:r>
              <a:rPr lang="zh-CN" altLang="zh-CN" sz="2400" dirty="0"/>
              <a:t>渐进式生成对抗网络和其他超分辨率网络的特点，设计神经网络结构；设计合理有效的损失函数</a:t>
            </a:r>
            <a:r>
              <a:rPr lang="zh-CN" altLang="zh-CN" sz="2400" dirty="0" smtClean="0"/>
              <a:t>；</a:t>
            </a:r>
            <a:endParaRPr lang="en-US" altLang="zh-CN" sz="2400" dirty="0" smtClean="0"/>
          </a:p>
          <a:p>
            <a:pPr lvl="1"/>
            <a:r>
              <a:rPr lang="zh-CN" altLang="zh-CN" sz="2400" dirty="0" smtClean="0"/>
              <a:t>选取</a:t>
            </a:r>
            <a:r>
              <a:rPr lang="zh-CN" altLang="zh-CN" sz="2400" dirty="0"/>
              <a:t>合适的数据集对网络进行训练和测试</a:t>
            </a:r>
            <a:r>
              <a:rPr lang="zh-CN" altLang="zh-CN" sz="2400" dirty="0" smtClean="0"/>
              <a:t>；</a:t>
            </a:r>
            <a:endParaRPr lang="en-US" altLang="zh-CN" sz="2400" dirty="0" smtClean="0"/>
          </a:p>
          <a:p>
            <a:pPr lvl="1"/>
            <a:r>
              <a:rPr lang="zh-CN" altLang="zh-CN" sz="2400" dirty="0" smtClean="0"/>
              <a:t>对</a:t>
            </a:r>
            <a:r>
              <a:rPr lang="zh-CN" altLang="zh-CN" sz="2400" dirty="0"/>
              <a:t>采用不同结构和不同损失函数进行结果和性能上的比对和分析。</a:t>
            </a:r>
          </a:p>
        </p:txBody>
      </p:sp>
    </p:spTree>
    <p:extLst>
      <p:ext uri="{BB962C8B-B14F-4D97-AF65-F5344CB8AC3E}">
        <p14:creationId xmlns:p14="http://schemas.microsoft.com/office/powerpoint/2010/main" val="160119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2"/>
          <p:cNvSpPr>
            <a:spLocks noGrp="1"/>
          </p:cNvSpPr>
          <p:nvPr>
            <p:ph type="title"/>
          </p:nvPr>
        </p:nvSpPr>
        <p:spPr>
          <a:xfrm>
            <a:off x="1522412" y="152400"/>
            <a:ext cx="9144001" cy="1371600"/>
          </a:xfrm>
        </p:spPr>
        <p:txBody>
          <a:bodyPr rtlCol="0"/>
          <a:lstStyle/>
          <a:p>
            <a:pPr algn="ctr"/>
            <a:r>
              <a:rPr lang="zh-CN" altLang="en-US" dirty="0"/>
              <a:t>课题研究的主要内容及目标</a:t>
            </a:r>
            <a:endParaRPr lang="en-US" dirty="0"/>
          </a:p>
        </p:txBody>
      </p:sp>
      <p:sp>
        <p:nvSpPr>
          <p:cNvPr id="14" name="内容占位符 13"/>
          <p:cNvSpPr>
            <a:spLocks noGrp="1"/>
          </p:cNvSpPr>
          <p:nvPr>
            <p:ph idx="1"/>
          </p:nvPr>
        </p:nvSpPr>
        <p:spPr>
          <a:xfrm>
            <a:off x="455612" y="1676400"/>
            <a:ext cx="11353800" cy="4953000"/>
          </a:xfrm>
        </p:spPr>
        <p:txBody>
          <a:bodyPr rtlCol="0">
            <a:normAutofit/>
          </a:bodyPr>
          <a:lstStyle/>
          <a:p>
            <a:r>
              <a:rPr lang="zh-CN" altLang="zh-CN" sz="3200" dirty="0"/>
              <a:t>课题预期目标有</a:t>
            </a:r>
            <a:r>
              <a:rPr lang="zh-CN" altLang="zh-CN" sz="3200" dirty="0" smtClean="0"/>
              <a:t>：</a:t>
            </a:r>
            <a:endParaRPr lang="en-US" altLang="zh-CN" sz="3200" dirty="0" smtClean="0"/>
          </a:p>
          <a:p>
            <a:pPr lvl="1"/>
            <a:endParaRPr lang="en-US" altLang="zh-CN" sz="2400" dirty="0" smtClean="0"/>
          </a:p>
          <a:p>
            <a:pPr lvl="1"/>
            <a:r>
              <a:rPr lang="zh-CN" altLang="zh-CN" sz="2400" dirty="0" smtClean="0"/>
              <a:t>功能性</a:t>
            </a:r>
            <a:r>
              <a:rPr lang="zh-CN" altLang="zh-CN" sz="2400" dirty="0"/>
              <a:t>方面，设计出的网络可以实现超分辨率的工作，对低分辨率的输入图片可以有效地提高其图片质量</a:t>
            </a:r>
            <a:r>
              <a:rPr lang="zh-CN" altLang="zh-CN" sz="2400" dirty="0" smtClean="0"/>
              <a:t>；</a:t>
            </a:r>
            <a:endParaRPr lang="en-US" altLang="zh-CN" sz="2400" dirty="0" smtClean="0"/>
          </a:p>
          <a:p>
            <a:pPr lvl="1"/>
            <a:endParaRPr lang="en-US" altLang="zh-CN" sz="2400" dirty="0" smtClean="0"/>
          </a:p>
          <a:p>
            <a:pPr lvl="1"/>
            <a:r>
              <a:rPr lang="zh-CN" altLang="zh-CN" sz="2400" dirty="0" smtClean="0"/>
              <a:t>性能</a:t>
            </a:r>
            <a:r>
              <a:rPr lang="zh-CN" altLang="zh-CN" sz="2400" dirty="0"/>
              <a:t>方面，网络应有比较快的训练速度和测试速度，同时具备一定的鲁棒性</a:t>
            </a:r>
            <a:r>
              <a:rPr lang="zh-CN" altLang="zh-CN" sz="2400" dirty="0" smtClean="0"/>
              <a:t>；</a:t>
            </a:r>
            <a:endParaRPr lang="en-US" altLang="zh-CN" sz="2400" dirty="0"/>
          </a:p>
          <a:p>
            <a:pPr lvl="1"/>
            <a:endParaRPr lang="en-US" altLang="zh-CN" sz="2400" dirty="0" smtClean="0"/>
          </a:p>
          <a:p>
            <a:pPr lvl="1"/>
            <a:r>
              <a:rPr lang="zh-CN" altLang="zh-CN" sz="2400" dirty="0" smtClean="0"/>
              <a:t>同时</a:t>
            </a:r>
            <a:r>
              <a:rPr lang="zh-CN" altLang="zh-CN" sz="2400" dirty="0"/>
              <a:t>网络应当还能完成其它类似于</a:t>
            </a:r>
            <a:r>
              <a:rPr lang="en-US" altLang="zh-CN" sz="2400" dirty="0"/>
              <a:t>low level</a:t>
            </a:r>
            <a:r>
              <a:rPr lang="zh-CN" altLang="zh-CN" sz="2400" dirty="0"/>
              <a:t>图片转换的功能，如图片去噪。</a:t>
            </a:r>
          </a:p>
        </p:txBody>
      </p:sp>
    </p:spTree>
    <p:extLst>
      <p:ext uri="{BB962C8B-B14F-4D97-AF65-F5344CB8AC3E}">
        <p14:creationId xmlns:p14="http://schemas.microsoft.com/office/powerpoint/2010/main" val="3229497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2"/>
          <p:cNvSpPr>
            <a:spLocks noGrp="1"/>
          </p:cNvSpPr>
          <p:nvPr>
            <p:ph type="title"/>
          </p:nvPr>
        </p:nvSpPr>
        <p:spPr/>
        <p:txBody>
          <a:bodyPr rtlCol="0"/>
          <a:lstStyle/>
          <a:p>
            <a:pPr rtl="0"/>
            <a:r>
              <a:rPr lang="zh-CN" altLang="en-US" dirty="0" smtClean="0">
                <a:latin typeface="微软雅黑" panose="020B0503020204020204" pitchFamily="34" charset="-122"/>
                <a:ea typeface="微软雅黑" panose="020B0503020204020204" pitchFamily="34" charset="-122"/>
              </a:rPr>
              <a:t>课题来源与意义</a:t>
            </a:r>
            <a:endParaRPr lang="en-US" dirty="0">
              <a:latin typeface="微软雅黑" panose="020B0503020204020204" pitchFamily="34" charset="-122"/>
              <a:ea typeface="微软雅黑" panose="020B0503020204020204" pitchFamily="34" charset="-122"/>
            </a:endParaRPr>
          </a:p>
        </p:txBody>
      </p:sp>
      <p:sp>
        <p:nvSpPr>
          <p:cNvPr id="14" name="内容占位符 13"/>
          <p:cNvSpPr>
            <a:spLocks noGrp="1"/>
          </p:cNvSpPr>
          <p:nvPr>
            <p:ph idx="1"/>
          </p:nvPr>
        </p:nvSpPr>
        <p:spPr>
          <a:xfrm>
            <a:off x="1522412" y="1905000"/>
            <a:ext cx="9134391" cy="4114801"/>
          </a:xfrm>
        </p:spPr>
        <p:txBody>
          <a:bodyPr rtlCol="0">
            <a:normAutofit/>
          </a:bodyPr>
          <a:lstStyle/>
          <a:p>
            <a:pPr rtl="0"/>
            <a:r>
              <a:rPr lang="zh-CN" altLang="en-US" b="1" dirty="0" smtClean="0"/>
              <a:t>超分辨率</a:t>
            </a:r>
            <a:endParaRPr lang="en-US" altLang="zh-CN" b="1" dirty="0" smtClean="0"/>
          </a:p>
          <a:p>
            <a:pPr lvl="1"/>
            <a:r>
              <a:rPr lang="zh-CN" altLang="en-US" b="1" dirty="0" smtClean="0"/>
              <a:t>需求</a:t>
            </a:r>
            <a:endParaRPr lang="en-US" altLang="zh-CN" b="1" dirty="0" smtClean="0"/>
          </a:p>
          <a:p>
            <a:pPr lvl="1"/>
            <a:r>
              <a:rPr lang="zh-CN" altLang="en-US" b="1" dirty="0" smtClean="0"/>
              <a:t>定义</a:t>
            </a:r>
            <a:endParaRPr lang="en-US" altLang="zh-CN" b="1" dirty="0" smtClean="0"/>
          </a:p>
          <a:p>
            <a:r>
              <a:rPr lang="zh-CN" altLang="en-US" b="1" dirty="0" smtClean="0"/>
              <a:t>生成对抗网络</a:t>
            </a:r>
            <a:endParaRPr lang="en-US" altLang="zh-CN" b="1" dirty="0" smtClean="0"/>
          </a:p>
          <a:p>
            <a:pPr lvl="1"/>
            <a:r>
              <a:rPr lang="zh-CN" altLang="en-US" b="1" dirty="0" smtClean="0"/>
              <a:t>定义</a:t>
            </a:r>
            <a:endParaRPr lang="en-US" altLang="zh-CN" b="1" dirty="0" smtClean="0"/>
          </a:p>
          <a:p>
            <a:pPr lvl="1"/>
            <a:r>
              <a:rPr lang="zh-CN" altLang="en-US" b="1" dirty="0" smtClean="0"/>
              <a:t>结构</a:t>
            </a:r>
            <a:endParaRPr lang="en-US" altLang="zh-CN" b="1" dirty="0" smtClean="0"/>
          </a:p>
          <a:p>
            <a:pPr lvl="1"/>
            <a:r>
              <a:rPr lang="zh-CN" altLang="en-US" b="1" dirty="0" smtClean="0"/>
              <a:t>应用</a:t>
            </a:r>
            <a:endParaRPr lang="en-US" altLang="zh-CN" dirty="0"/>
          </a:p>
          <a:p>
            <a:r>
              <a:rPr lang="zh-CN" altLang="en-US" b="1" dirty="0" smtClean="0"/>
              <a:t>课题概括</a:t>
            </a:r>
            <a:endParaRPr lang="en-US" altLang="zh-CN" b="1" dirty="0" smtClean="0"/>
          </a:p>
        </p:txBody>
      </p:sp>
    </p:spTree>
    <p:extLst>
      <p:ext uri="{BB962C8B-B14F-4D97-AF65-F5344CB8AC3E}">
        <p14:creationId xmlns:p14="http://schemas.microsoft.com/office/powerpoint/2010/main" val="2139132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2"/>
          <p:cNvSpPr>
            <a:spLocks noGrp="1"/>
          </p:cNvSpPr>
          <p:nvPr>
            <p:ph type="title"/>
          </p:nvPr>
        </p:nvSpPr>
        <p:spPr>
          <a:xfrm>
            <a:off x="1522412" y="152400"/>
            <a:ext cx="9144001" cy="1371600"/>
          </a:xfrm>
        </p:spPr>
        <p:txBody>
          <a:bodyPr rtlCol="0"/>
          <a:lstStyle/>
          <a:p>
            <a:pPr algn="ctr"/>
            <a:r>
              <a:rPr lang="zh-CN" altLang="en-US" dirty="0"/>
              <a:t>关键理论和技术</a:t>
            </a:r>
            <a:endParaRPr lang="en-US" dirty="0"/>
          </a:p>
        </p:txBody>
      </p:sp>
      <p:sp>
        <p:nvSpPr>
          <p:cNvPr id="14" name="内容占位符 13"/>
          <p:cNvSpPr>
            <a:spLocks noGrp="1"/>
          </p:cNvSpPr>
          <p:nvPr>
            <p:ph idx="1"/>
          </p:nvPr>
        </p:nvSpPr>
        <p:spPr>
          <a:xfrm>
            <a:off x="455612" y="1676400"/>
            <a:ext cx="11353800" cy="4953000"/>
          </a:xfrm>
        </p:spPr>
        <p:txBody>
          <a:bodyPr rtlCol="0">
            <a:normAutofit/>
          </a:bodyPr>
          <a:lstStyle/>
          <a:p>
            <a:r>
              <a:rPr lang="zh-CN" altLang="zh-CN" sz="3200" dirty="0"/>
              <a:t>本课题涉及到了深度学习的基本理论和算法，神经网络的设计和分析，数字图像处理等多方面的知识，具体关键理论和技术有</a:t>
            </a:r>
            <a:r>
              <a:rPr lang="zh-CN" altLang="zh-CN" sz="3200" dirty="0" smtClean="0"/>
              <a:t>：</a:t>
            </a:r>
            <a:endParaRPr lang="en-US" altLang="zh-CN" sz="3200" dirty="0" smtClean="0"/>
          </a:p>
          <a:p>
            <a:pPr lvl="1"/>
            <a:r>
              <a:rPr lang="zh-CN" altLang="zh-CN" sz="2400" dirty="0" smtClean="0"/>
              <a:t>深度</a:t>
            </a:r>
            <a:r>
              <a:rPr lang="zh-CN" altLang="zh-CN" sz="2400" dirty="0"/>
              <a:t>学习在超分辨率领域的基本方法，主要是卷积层和一些其他神经网络层的算法和使用</a:t>
            </a:r>
            <a:r>
              <a:rPr lang="zh-CN" altLang="zh-CN" sz="2400" dirty="0" smtClean="0"/>
              <a:t>；</a:t>
            </a:r>
            <a:endParaRPr lang="en-US" altLang="zh-CN" sz="2400" dirty="0" smtClean="0"/>
          </a:p>
          <a:p>
            <a:pPr lvl="1"/>
            <a:r>
              <a:rPr lang="zh-CN" altLang="zh-CN" sz="2400" dirty="0" smtClean="0"/>
              <a:t>生成</a:t>
            </a:r>
            <a:r>
              <a:rPr lang="zh-CN" altLang="zh-CN" sz="2400" dirty="0"/>
              <a:t>对抗网络的设计和损失函数的设计选取</a:t>
            </a:r>
            <a:r>
              <a:rPr lang="zh-CN" altLang="zh-CN" sz="2400" dirty="0" smtClean="0"/>
              <a:t>；</a:t>
            </a:r>
            <a:endParaRPr lang="en-US" altLang="zh-CN" sz="2400" dirty="0" smtClean="0"/>
          </a:p>
          <a:p>
            <a:pPr lvl="2"/>
            <a:endParaRPr lang="en-US" altLang="zh-CN" sz="2400" dirty="0"/>
          </a:p>
          <a:p>
            <a:pPr lvl="1"/>
            <a:r>
              <a:rPr lang="zh-CN" altLang="zh-CN" sz="2400" dirty="0" smtClean="0"/>
              <a:t>一些</a:t>
            </a:r>
            <a:r>
              <a:rPr lang="zh-CN" altLang="zh-CN" sz="2400" dirty="0"/>
              <a:t>基本的数字图像处理手段和指标分析方法。</a:t>
            </a:r>
          </a:p>
        </p:txBody>
      </p:sp>
    </p:spTree>
    <p:extLst>
      <p:ext uri="{BB962C8B-B14F-4D97-AF65-F5344CB8AC3E}">
        <p14:creationId xmlns:p14="http://schemas.microsoft.com/office/powerpoint/2010/main" val="3804981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2"/>
          <p:cNvSpPr>
            <a:spLocks noGrp="1"/>
          </p:cNvSpPr>
          <p:nvPr>
            <p:ph type="title"/>
          </p:nvPr>
        </p:nvSpPr>
        <p:spPr>
          <a:xfrm>
            <a:off x="1522412" y="152400"/>
            <a:ext cx="9144001" cy="1371600"/>
          </a:xfrm>
        </p:spPr>
        <p:txBody>
          <a:bodyPr rtlCol="0"/>
          <a:lstStyle/>
          <a:p>
            <a:pPr algn="ctr"/>
            <a:r>
              <a:rPr lang="zh-CN" altLang="en-US" dirty="0"/>
              <a:t>完成课题的方案及主要措施</a:t>
            </a:r>
            <a:endParaRPr lang="en-US" dirty="0"/>
          </a:p>
        </p:txBody>
      </p:sp>
      <p:sp>
        <p:nvSpPr>
          <p:cNvPr id="14" name="内容占位符 13"/>
          <p:cNvSpPr>
            <a:spLocks noGrp="1"/>
          </p:cNvSpPr>
          <p:nvPr>
            <p:ph idx="1"/>
          </p:nvPr>
        </p:nvSpPr>
        <p:spPr>
          <a:xfrm>
            <a:off x="455612" y="1676400"/>
            <a:ext cx="11353800" cy="4953000"/>
          </a:xfrm>
        </p:spPr>
        <p:txBody>
          <a:bodyPr rtlCol="0">
            <a:normAutofit lnSpcReduction="10000"/>
          </a:bodyPr>
          <a:lstStyle/>
          <a:p>
            <a:r>
              <a:rPr lang="zh-CN" altLang="zh-CN" sz="3200" dirty="0"/>
              <a:t>首先，阅读相关研究文献，去了解超分辨率的各种方法，重点去阅读深度学习在超分辨率应用的论文，从理论和算法上去理解设计的思想和理念</a:t>
            </a:r>
            <a:r>
              <a:rPr lang="zh-CN" altLang="zh-CN" sz="3200" dirty="0" smtClean="0"/>
              <a:t>。</a:t>
            </a:r>
            <a:endParaRPr lang="en-US" altLang="zh-CN" sz="3200" dirty="0" smtClean="0"/>
          </a:p>
          <a:p>
            <a:endParaRPr lang="en-US" altLang="zh-CN" sz="3200" dirty="0" smtClean="0"/>
          </a:p>
          <a:p>
            <a:r>
              <a:rPr lang="zh-CN" altLang="zh-CN" sz="3200" dirty="0" smtClean="0"/>
              <a:t>同时</a:t>
            </a:r>
            <a:r>
              <a:rPr lang="zh-CN" altLang="zh-CN" sz="3200" dirty="0"/>
              <a:t>阅读有关生成对抗网络的文章，去了解其特点和如何使用应用</a:t>
            </a:r>
            <a:r>
              <a:rPr lang="zh-CN" altLang="zh-CN" sz="3200" dirty="0" smtClean="0"/>
              <a:t>。</a:t>
            </a:r>
            <a:endParaRPr lang="en-US" altLang="zh-CN" sz="3200" dirty="0" smtClean="0"/>
          </a:p>
          <a:p>
            <a:endParaRPr lang="en-US" altLang="zh-CN" sz="3200" dirty="0" smtClean="0"/>
          </a:p>
          <a:p>
            <a:r>
              <a:rPr lang="zh-CN" altLang="zh-CN" sz="3200" dirty="0" smtClean="0"/>
              <a:t>在</a:t>
            </a:r>
            <a:r>
              <a:rPr lang="zh-CN" altLang="zh-CN" sz="3200" dirty="0"/>
              <a:t>有了良好的知识储备之后，开始进行网络的设计和损失函数的选取。</a:t>
            </a:r>
            <a:endParaRPr lang="zh-CN" altLang="zh-CN" sz="2400" dirty="0"/>
          </a:p>
        </p:txBody>
      </p:sp>
    </p:spTree>
    <p:extLst>
      <p:ext uri="{BB962C8B-B14F-4D97-AF65-F5344CB8AC3E}">
        <p14:creationId xmlns:p14="http://schemas.microsoft.com/office/powerpoint/2010/main" val="108889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2"/>
          <p:cNvSpPr>
            <a:spLocks noGrp="1"/>
          </p:cNvSpPr>
          <p:nvPr>
            <p:ph type="title"/>
          </p:nvPr>
        </p:nvSpPr>
        <p:spPr>
          <a:xfrm>
            <a:off x="1522412" y="152400"/>
            <a:ext cx="9144001" cy="1371600"/>
          </a:xfrm>
        </p:spPr>
        <p:txBody>
          <a:bodyPr rtlCol="0"/>
          <a:lstStyle/>
          <a:p>
            <a:pPr algn="ctr"/>
            <a:r>
              <a:rPr lang="zh-CN" altLang="en-US" dirty="0"/>
              <a:t>完成课题的方案及主要措施</a:t>
            </a:r>
            <a:endParaRPr lang="en-US" dirty="0"/>
          </a:p>
        </p:txBody>
      </p:sp>
      <p:sp>
        <p:nvSpPr>
          <p:cNvPr id="14" name="内容占位符 13"/>
          <p:cNvSpPr>
            <a:spLocks noGrp="1"/>
          </p:cNvSpPr>
          <p:nvPr>
            <p:ph idx="1"/>
          </p:nvPr>
        </p:nvSpPr>
        <p:spPr>
          <a:xfrm>
            <a:off x="455612" y="1676400"/>
            <a:ext cx="11353800" cy="4953000"/>
          </a:xfrm>
        </p:spPr>
        <p:txBody>
          <a:bodyPr rtlCol="0">
            <a:normAutofit/>
          </a:bodyPr>
          <a:lstStyle/>
          <a:p>
            <a:r>
              <a:rPr lang="zh-CN" altLang="zh-CN" sz="3200" dirty="0"/>
              <a:t>目前的方案是</a:t>
            </a:r>
            <a:r>
              <a:rPr lang="zh-CN" altLang="zh-CN" sz="3200" dirty="0" smtClean="0"/>
              <a:t>：</a:t>
            </a:r>
            <a:endParaRPr lang="en-US" altLang="zh-CN" sz="3200" dirty="0" smtClean="0"/>
          </a:p>
          <a:p>
            <a:endParaRPr lang="en-US" altLang="zh-CN" sz="3200" dirty="0" smtClean="0"/>
          </a:p>
          <a:p>
            <a:pPr lvl="1"/>
            <a:r>
              <a:rPr lang="zh-CN" altLang="zh-CN" sz="2800" dirty="0" smtClean="0"/>
              <a:t>对抗</a:t>
            </a:r>
            <a:r>
              <a:rPr lang="zh-CN" altLang="zh-CN" sz="2800" dirty="0"/>
              <a:t>网络采取渐进式的对抗网络，有助于训练的稳定性和速度</a:t>
            </a:r>
            <a:r>
              <a:rPr lang="zh-CN" altLang="zh-CN" sz="2800" dirty="0" smtClean="0"/>
              <a:t>；</a:t>
            </a:r>
            <a:endParaRPr lang="en-US" altLang="zh-CN" sz="2800" dirty="0" smtClean="0"/>
          </a:p>
          <a:p>
            <a:pPr lvl="1"/>
            <a:r>
              <a:rPr lang="zh-CN" altLang="zh-CN" sz="2800" dirty="0" smtClean="0"/>
              <a:t>损失函数</a:t>
            </a:r>
            <a:r>
              <a:rPr lang="zh-CN" altLang="zh-CN" sz="2800" dirty="0"/>
              <a:t>采取常用的</a:t>
            </a:r>
            <a:r>
              <a:rPr lang="en-US" altLang="zh-CN" sz="2800" dirty="0"/>
              <a:t>MSE</a:t>
            </a:r>
            <a:r>
              <a:rPr lang="zh-CN" altLang="zh-CN" sz="2800" dirty="0"/>
              <a:t>，交叉熵或者</a:t>
            </a:r>
            <a:r>
              <a:rPr lang="en-US" altLang="zh-CN" sz="2800" dirty="0"/>
              <a:t>Wasserstein</a:t>
            </a:r>
            <a:r>
              <a:rPr lang="zh-CN" altLang="zh-CN" sz="2800" dirty="0"/>
              <a:t>距离</a:t>
            </a:r>
            <a:r>
              <a:rPr lang="zh-CN" altLang="zh-CN" sz="2800" dirty="0" smtClean="0"/>
              <a:t>；</a:t>
            </a:r>
            <a:endParaRPr lang="en-US" altLang="zh-CN" sz="2800" dirty="0" smtClean="0"/>
          </a:p>
          <a:p>
            <a:pPr lvl="1"/>
            <a:r>
              <a:rPr lang="zh-CN" altLang="zh-CN" sz="2800" dirty="0" smtClean="0"/>
              <a:t>上</a:t>
            </a:r>
            <a:r>
              <a:rPr lang="zh-CN" altLang="zh-CN" sz="2800" dirty="0"/>
              <a:t>采样使用亚像素卷积层、反卷积层或者</a:t>
            </a:r>
            <a:r>
              <a:rPr lang="en-US" altLang="zh-CN" sz="2800" dirty="0"/>
              <a:t>Up Conv</a:t>
            </a:r>
            <a:r>
              <a:rPr lang="zh-CN" altLang="zh-CN" sz="2800" dirty="0" smtClean="0"/>
              <a:t>；</a:t>
            </a:r>
            <a:endParaRPr lang="en-US" altLang="zh-CN" sz="2800" dirty="0" smtClean="0"/>
          </a:p>
          <a:p>
            <a:pPr lvl="1"/>
            <a:r>
              <a:rPr lang="zh-CN" altLang="zh-CN" sz="2800" dirty="0" smtClean="0"/>
              <a:t>设计</a:t>
            </a:r>
            <a:r>
              <a:rPr lang="zh-CN" altLang="zh-CN" sz="2800" dirty="0"/>
              <a:t>完成后选取数据集，进行多方面包括</a:t>
            </a:r>
            <a:r>
              <a:rPr lang="en-US" altLang="zh-CN" sz="2800" dirty="0"/>
              <a:t>PSNR</a:t>
            </a:r>
            <a:r>
              <a:rPr lang="zh-CN" altLang="zh-CN" sz="2800" dirty="0"/>
              <a:t>，</a:t>
            </a:r>
            <a:r>
              <a:rPr lang="en-US" altLang="zh-CN" sz="2800" dirty="0"/>
              <a:t>SSIM</a:t>
            </a:r>
            <a:r>
              <a:rPr lang="zh-CN" altLang="zh-CN" sz="2800" dirty="0"/>
              <a:t>和人眼评价等数字或其它指标的评估和分析。</a:t>
            </a:r>
            <a:endParaRPr lang="zh-CN" altLang="zh-CN" sz="2000" dirty="0"/>
          </a:p>
        </p:txBody>
      </p:sp>
    </p:spTree>
    <p:extLst>
      <p:ext uri="{BB962C8B-B14F-4D97-AF65-F5344CB8AC3E}">
        <p14:creationId xmlns:p14="http://schemas.microsoft.com/office/powerpoint/2010/main" val="816082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p:cNvGraphicFramePr>
            <a:graphicFrameLocks noGrp="1"/>
          </p:cNvGraphicFramePr>
          <p:nvPr>
            <p:extLst>
              <p:ext uri="{D42A27DB-BD31-4B8C-83A1-F6EECF244321}">
                <p14:modId xmlns:p14="http://schemas.microsoft.com/office/powerpoint/2010/main" val="152430752"/>
              </p:ext>
            </p:extLst>
          </p:nvPr>
        </p:nvGraphicFramePr>
        <p:xfrm>
          <a:off x="1" y="0"/>
          <a:ext cx="12188825" cy="6858000"/>
        </p:xfrm>
        <a:graphic>
          <a:graphicData uri="http://schemas.openxmlformats.org/drawingml/2006/table">
            <a:tbl>
              <a:tblPr firstRow="1" firstCol="1" bandRow="1">
                <a:tableStyleId>{5C22544A-7EE6-4342-B048-85BDC9FD1C3A}</a:tableStyleId>
              </a:tblPr>
              <a:tblGrid>
                <a:gridCol w="2237629"/>
                <a:gridCol w="4975598"/>
                <a:gridCol w="4975598"/>
              </a:tblGrid>
              <a:tr h="428625">
                <a:tc>
                  <a:txBody>
                    <a:bodyPr/>
                    <a:lstStyle/>
                    <a:p>
                      <a:pPr algn="ctr">
                        <a:spcAft>
                          <a:spcPts val="0"/>
                        </a:spcAft>
                      </a:pPr>
                      <a:r>
                        <a:rPr lang="zh-CN" sz="1200" kern="100" dirty="0">
                          <a:effectLst/>
                        </a:rPr>
                        <a:t>学期</a:t>
                      </a:r>
                      <a:endParaRPr lang="zh-CN" sz="1050" kern="100" dirty="0">
                        <a:effectLst/>
                        <a:latin typeface="Times New Roman"/>
                        <a:ea typeface="宋体"/>
                      </a:endParaRPr>
                    </a:p>
                  </a:txBody>
                  <a:tcPr marL="68580" marR="68580" marT="0" marB="0"/>
                </a:tc>
                <a:tc>
                  <a:txBody>
                    <a:bodyPr/>
                    <a:lstStyle/>
                    <a:p>
                      <a:pPr algn="ctr">
                        <a:spcAft>
                          <a:spcPts val="0"/>
                        </a:spcAft>
                      </a:pPr>
                      <a:r>
                        <a:rPr lang="zh-CN" sz="1200" kern="100">
                          <a:effectLst/>
                        </a:rPr>
                        <a:t>周次</a:t>
                      </a:r>
                      <a:endParaRPr lang="zh-CN" sz="1050" kern="100">
                        <a:effectLst/>
                        <a:latin typeface="Times New Roman"/>
                        <a:ea typeface="宋体"/>
                      </a:endParaRPr>
                    </a:p>
                  </a:txBody>
                  <a:tcPr marL="68580" marR="68580" marT="0" marB="0"/>
                </a:tc>
                <a:tc>
                  <a:txBody>
                    <a:bodyPr/>
                    <a:lstStyle/>
                    <a:p>
                      <a:pPr algn="ctr">
                        <a:spcAft>
                          <a:spcPts val="0"/>
                        </a:spcAft>
                      </a:pPr>
                      <a:r>
                        <a:rPr lang="zh-CN" sz="1200" kern="100">
                          <a:effectLst/>
                        </a:rPr>
                        <a:t>工作任务</a:t>
                      </a:r>
                      <a:endParaRPr lang="zh-CN" sz="1050" kern="100">
                        <a:effectLst/>
                        <a:latin typeface="Times New Roman"/>
                        <a:ea typeface="宋体"/>
                      </a:endParaRPr>
                    </a:p>
                  </a:txBody>
                  <a:tcPr marL="68580" marR="68580" marT="0" marB="0"/>
                </a:tc>
              </a:tr>
              <a:tr h="1285875">
                <a:tc>
                  <a:txBody>
                    <a:bodyPr/>
                    <a:lstStyle/>
                    <a:p>
                      <a:pPr algn="just">
                        <a:spcAft>
                          <a:spcPts val="0"/>
                        </a:spcAft>
                      </a:pPr>
                      <a:r>
                        <a:rPr lang="en-US" sz="1200" kern="100">
                          <a:effectLst/>
                        </a:rPr>
                        <a:t>2017-2018</a:t>
                      </a:r>
                      <a:r>
                        <a:rPr lang="zh-CN" sz="1200" kern="100">
                          <a:effectLst/>
                        </a:rPr>
                        <a:t>第一学期</a:t>
                      </a:r>
                      <a:endParaRPr lang="zh-CN" sz="1050" kern="100">
                        <a:effectLst/>
                        <a:latin typeface="Times New Roman"/>
                        <a:ea typeface="宋体"/>
                      </a:endParaRPr>
                    </a:p>
                  </a:txBody>
                  <a:tcPr marL="68580" marR="68580" marT="0" marB="0"/>
                </a:tc>
                <a:tc>
                  <a:txBody>
                    <a:bodyPr/>
                    <a:lstStyle/>
                    <a:p>
                      <a:pPr algn="just">
                        <a:spcAft>
                          <a:spcPts val="0"/>
                        </a:spcAft>
                      </a:pPr>
                      <a:r>
                        <a:rPr lang="en-US" sz="1200" kern="100">
                          <a:effectLst/>
                        </a:rPr>
                        <a:t>19</a:t>
                      </a:r>
                      <a:r>
                        <a:rPr lang="zh-CN" sz="1200" kern="100">
                          <a:effectLst/>
                        </a:rPr>
                        <a:t>周——</a:t>
                      </a:r>
                      <a:r>
                        <a:rPr lang="en-US" sz="1200" kern="100">
                          <a:effectLst/>
                        </a:rPr>
                        <a:t>21</a:t>
                      </a:r>
                      <a:r>
                        <a:rPr lang="zh-CN" sz="1200" kern="100">
                          <a:effectLst/>
                        </a:rPr>
                        <a:t>周</a:t>
                      </a:r>
                      <a:endParaRPr lang="zh-CN" sz="1050" kern="100">
                        <a:effectLst/>
                        <a:latin typeface="Times New Roman"/>
                        <a:ea typeface="宋体"/>
                      </a:endParaRPr>
                    </a:p>
                  </a:txBody>
                  <a:tcPr marL="68580" marR="68580" marT="0" marB="0"/>
                </a:tc>
                <a:tc>
                  <a:txBody>
                    <a:bodyPr/>
                    <a:lstStyle/>
                    <a:p>
                      <a:pPr algn="just">
                        <a:spcAft>
                          <a:spcPts val="0"/>
                        </a:spcAft>
                      </a:pPr>
                      <a:r>
                        <a:rPr lang="zh-CN" sz="1200" kern="100">
                          <a:effectLst/>
                        </a:rPr>
                        <a:t>阅读相关研究文献，了解深度学习的原理与设计方法，有关超分辨率的应用，完成外文翻译。</a:t>
                      </a:r>
                      <a:endParaRPr lang="zh-CN" sz="1050" kern="100">
                        <a:effectLst/>
                        <a:latin typeface="Times New Roman"/>
                        <a:ea typeface="宋体"/>
                      </a:endParaRPr>
                    </a:p>
                  </a:txBody>
                  <a:tcPr marL="68580" marR="68580" marT="0" marB="0"/>
                </a:tc>
              </a:tr>
              <a:tr h="857250">
                <a:tc rowSpan="5">
                  <a:txBody>
                    <a:bodyPr/>
                    <a:lstStyle/>
                    <a:p>
                      <a:pPr algn="just">
                        <a:spcAft>
                          <a:spcPts val="0"/>
                        </a:spcAft>
                      </a:pPr>
                      <a:r>
                        <a:rPr lang="en-US" sz="1200" kern="100" dirty="0">
                          <a:effectLst/>
                        </a:rPr>
                        <a:t>2017-2018</a:t>
                      </a:r>
                      <a:r>
                        <a:rPr lang="zh-CN" sz="1200" kern="100" dirty="0">
                          <a:effectLst/>
                        </a:rPr>
                        <a:t>第二学期</a:t>
                      </a:r>
                      <a:endParaRPr lang="zh-CN" sz="1050" kern="100" dirty="0">
                        <a:effectLst/>
                      </a:endParaRPr>
                    </a:p>
                    <a:p>
                      <a:pPr algn="just">
                        <a:spcAft>
                          <a:spcPts val="0"/>
                        </a:spcAft>
                      </a:pPr>
                      <a:r>
                        <a:rPr lang="en-US" sz="1200" kern="100" dirty="0">
                          <a:effectLst/>
                        </a:rPr>
                        <a:t> </a:t>
                      </a:r>
                      <a:endParaRPr lang="zh-CN" sz="1050" kern="100" dirty="0">
                        <a:effectLst/>
                      </a:endParaRPr>
                    </a:p>
                    <a:p>
                      <a:pPr algn="just">
                        <a:spcAft>
                          <a:spcPts val="0"/>
                        </a:spcAft>
                      </a:pPr>
                      <a:r>
                        <a:rPr lang="en-US" sz="1200" kern="100" dirty="0">
                          <a:effectLst/>
                        </a:rPr>
                        <a:t> </a:t>
                      </a:r>
                      <a:endParaRPr lang="zh-CN" sz="1050" kern="100" dirty="0">
                        <a:effectLst/>
                        <a:latin typeface="Times New Roman"/>
                        <a:ea typeface="宋体"/>
                      </a:endParaRPr>
                    </a:p>
                  </a:txBody>
                  <a:tcPr marL="68580" marR="68580" marT="0" marB="0"/>
                </a:tc>
                <a:tc>
                  <a:txBody>
                    <a:bodyPr/>
                    <a:lstStyle/>
                    <a:p>
                      <a:pPr algn="just">
                        <a:spcAft>
                          <a:spcPts val="0"/>
                        </a:spcAft>
                      </a:pPr>
                      <a:r>
                        <a:rPr lang="en-US" sz="1200" kern="100">
                          <a:effectLst/>
                        </a:rPr>
                        <a:t>01</a:t>
                      </a:r>
                      <a:r>
                        <a:rPr lang="zh-CN" sz="1200" kern="100">
                          <a:effectLst/>
                        </a:rPr>
                        <a:t>周——</a:t>
                      </a:r>
                      <a:r>
                        <a:rPr lang="en-US" sz="1200" kern="100">
                          <a:effectLst/>
                        </a:rPr>
                        <a:t>02</a:t>
                      </a:r>
                      <a:r>
                        <a:rPr lang="zh-CN" sz="1200" kern="100">
                          <a:effectLst/>
                        </a:rPr>
                        <a:t>周</a:t>
                      </a:r>
                      <a:endParaRPr lang="zh-CN" sz="1050" kern="100">
                        <a:effectLst/>
                        <a:latin typeface="Times New Roman"/>
                        <a:ea typeface="宋体"/>
                      </a:endParaRPr>
                    </a:p>
                  </a:txBody>
                  <a:tcPr marL="68580" marR="68580" marT="0" marB="0"/>
                </a:tc>
                <a:tc>
                  <a:txBody>
                    <a:bodyPr/>
                    <a:lstStyle/>
                    <a:p>
                      <a:pPr algn="just">
                        <a:spcAft>
                          <a:spcPts val="0"/>
                        </a:spcAft>
                      </a:pPr>
                      <a:r>
                        <a:rPr lang="zh-CN" sz="1200" kern="100">
                          <a:effectLst/>
                        </a:rPr>
                        <a:t>完成开题报告，阐述课题的目的和意义，设计出课题研究方案</a:t>
                      </a:r>
                      <a:endParaRPr lang="zh-CN" sz="1050" kern="100">
                        <a:effectLst/>
                        <a:latin typeface="Times New Roman"/>
                        <a:ea typeface="宋体"/>
                      </a:endParaRPr>
                    </a:p>
                  </a:txBody>
                  <a:tcPr marL="68580" marR="68580" marT="0" marB="0"/>
                </a:tc>
              </a:tr>
              <a:tr h="1285875">
                <a:tc vMerge="1">
                  <a:txBody>
                    <a:bodyPr/>
                    <a:lstStyle/>
                    <a:p>
                      <a:endParaRPr lang="zh-CN" altLang="en-US"/>
                    </a:p>
                  </a:txBody>
                  <a:tcPr/>
                </a:tc>
                <a:tc>
                  <a:txBody>
                    <a:bodyPr/>
                    <a:lstStyle/>
                    <a:p>
                      <a:pPr algn="just">
                        <a:spcAft>
                          <a:spcPts val="0"/>
                        </a:spcAft>
                      </a:pPr>
                      <a:r>
                        <a:rPr lang="en-US" sz="1200" kern="100" dirty="0">
                          <a:effectLst/>
                        </a:rPr>
                        <a:t>03</a:t>
                      </a:r>
                      <a:r>
                        <a:rPr lang="zh-CN" sz="1200" kern="100" dirty="0">
                          <a:effectLst/>
                        </a:rPr>
                        <a:t>周——</a:t>
                      </a:r>
                      <a:r>
                        <a:rPr lang="en-US" sz="1200" kern="100" dirty="0">
                          <a:effectLst/>
                        </a:rPr>
                        <a:t>04</a:t>
                      </a:r>
                      <a:r>
                        <a:rPr lang="zh-CN" sz="1200" kern="100" dirty="0">
                          <a:effectLst/>
                        </a:rPr>
                        <a:t>周</a:t>
                      </a:r>
                      <a:endParaRPr lang="zh-CN" sz="1050" kern="100" dirty="0">
                        <a:effectLst/>
                        <a:latin typeface="Times New Roman"/>
                        <a:ea typeface="宋体"/>
                      </a:endParaRPr>
                    </a:p>
                  </a:txBody>
                  <a:tcPr marL="68580" marR="68580" marT="0" marB="0"/>
                </a:tc>
                <a:tc>
                  <a:txBody>
                    <a:bodyPr/>
                    <a:lstStyle/>
                    <a:p>
                      <a:pPr algn="just">
                        <a:spcAft>
                          <a:spcPts val="0"/>
                        </a:spcAft>
                      </a:pPr>
                      <a:r>
                        <a:rPr lang="zh-CN" sz="1200" kern="100" dirty="0">
                          <a:effectLst/>
                        </a:rPr>
                        <a:t>从</a:t>
                      </a:r>
                      <a:r>
                        <a:rPr lang="en-US" sz="1200" kern="100" dirty="0" err="1">
                          <a:effectLst/>
                        </a:rPr>
                        <a:t>caffe</a:t>
                      </a:r>
                      <a:r>
                        <a:rPr lang="zh-CN" sz="1200" kern="100" dirty="0">
                          <a:effectLst/>
                        </a:rPr>
                        <a:t>，</a:t>
                      </a:r>
                      <a:r>
                        <a:rPr lang="en-US" sz="1200" kern="100" dirty="0">
                          <a:effectLst/>
                        </a:rPr>
                        <a:t> </a:t>
                      </a:r>
                      <a:r>
                        <a:rPr lang="en-US" sz="1200" kern="100" dirty="0" err="1">
                          <a:effectLst/>
                        </a:rPr>
                        <a:t>tensorflow</a:t>
                      </a:r>
                      <a:r>
                        <a:rPr lang="zh-CN" sz="1200" kern="100" dirty="0">
                          <a:effectLst/>
                        </a:rPr>
                        <a:t>，</a:t>
                      </a:r>
                      <a:r>
                        <a:rPr lang="en-US" sz="1200" kern="100" dirty="0">
                          <a:effectLst/>
                        </a:rPr>
                        <a:t> </a:t>
                      </a:r>
                      <a:r>
                        <a:rPr lang="en-US" sz="1200" kern="100" dirty="0" err="1">
                          <a:effectLst/>
                        </a:rPr>
                        <a:t>theano</a:t>
                      </a:r>
                      <a:r>
                        <a:rPr lang="zh-CN" sz="1200" kern="100" dirty="0">
                          <a:effectLst/>
                        </a:rPr>
                        <a:t>，</a:t>
                      </a:r>
                      <a:r>
                        <a:rPr lang="en-US" sz="1200" kern="100" dirty="0">
                          <a:effectLst/>
                        </a:rPr>
                        <a:t>torch</a:t>
                      </a:r>
                      <a:r>
                        <a:rPr lang="zh-CN" sz="1200" kern="100" dirty="0">
                          <a:effectLst/>
                        </a:rPr>
                        <a:t>等深度学习的框架中选择性的进行学习，为课题选取合适的框架。</a:t>
                      </a:r>
                      <a:endParaRPr lang="zh-CN" sz="1050" kern="100" dirty="0">
                        <a:effectLst/>
                        <a:latin typeface="Times New Roman"/>
                        <a:ea typeface="宋体"/>
                      </a:endParaRPr>
                    </a:p>
                  </a:txBody>
                  <a:tcPr marL="68580" marR="68580" marT="0" marB="0"/>
                </a:tc>
              </a:tr>
              <a:tr h="857250">
                <a:tc vMerge="1">
                  <a:txBody>
                    <a:bodyPr/>
                    <a:lstStyle/>
                    <a:p>
                      <a:endParaRPr lang="zh-CN" altLang="en-US"/>
                    </a:p>
                  </a:txBody>
                  <a:tcPr/>
                </a:tc>
                <a:tc>
                  <a:txBody>
                    <a:bodyPr/>
                    <a:lstStyle/>
                    <a:p>
                      <a:pPr algn="just">
                        <a:spcAft>
                          <a:spcPts val="0"/>
                        </a:spcAft>
                      </a:pPr>
                      <a:r>
                        <a:rPr lang="en-US" sz="1200" kern="100">
                          <a:effectLst/>
                        </a:rPr>
                        <a:t>05</a:t>
                      </a:r>
                      <a:r>
                        <a:rPr lang="zh-CN" sz="1200" kern="100">
                          <a:effectLst/>
                        </a:rPr>
                        <a:t>周——</a:t>
                      </a:r>
                      <a:r>
                        <a:rPr lang="en-US" sz="1200" kern="100">
                          <a:effectLst/>
                        </a:rPr>
                        <a:t>08</a:t>
                      </a:r>
                      <a:r>
                        <a:rPr lang="zh-CN" sz="1200" kern="100">
                          <a:effectLst/>
                        </a:rPr>
                        <a:t>周</a:t>
                      </a:r>
                      <a:endParaRPr lang="zh-CN" sz="1050" kern="100">
                        <a:effectLst/>
                        <a:latin typeface="Times New Roman"/>
                        <a:ea typeface="宋体"/>
                      </a:endParaRPr>
                    </a:p>
                  </a:txBody>
                  <a:tcPr marL="68580" marR="68580" marT="0" marB="0"/>
                </a:tc>
                <a:tc>
                  <a:txBody>
                    <a:bodyPr/>
                    <a:lstStyle/>
                    <a:p>
                      <a:pPr algn="just">
                        <a:spcAft>
                          <a:spcPts val="0"/>
                        </a:spcAft>
                      </a:pPr>
                      <a:r>
                        <a:rPr lang="zh-CN" sz="1200" kern="100">
                          <a:effectLst/>
                        </a:rPr>
                        <a:t>完成神经网络与损失函数的设计，采用多种结构和损失函数方案</a:t>
                      </a:r>
                      <a:endParaRPr lang="zh-CN" sz="1050" kern="100">
                        <a:effectLst/>
                        <a:latin typeface="Times New Roman"/>
                        <a:ea typeface="宋体"/>
                      </a:endParaRPr>
                    </a:p>
                  </a:txBody>
                  <a:tcPr marL="68580" marR="68580" marT="0" marB="0"/>
                </a:tc>
              </a:tr>
              <a:tr h="1285875">
                <a:tc vMerge="1">
                  <a:txBody>
                    <a:bodyPr/>
                    <a:lstStyle/>
                    <a:p>
                      <a:endParaRPr lang="zh-CN" altLang="en-US"/>
                    </a:p>
                  </a:txBody>
                  <a:tcPr/>
                </a:tc>
                <a:tc>
                  <a:txBody>
                    <a:bodyPr/>
                    <a:lstStyle/>
                    <a:p>
                      <a:pPr algn="just">
                        <a:spcAft>
                          <a:spcPts val="0"/>
                        </a:spcAft>
                      </a:pPr>
                      <a:r>
                        <a:rPr lang="en-US" sz="1200" kern="100">
                          <a:effectLst/>
                        </a:rPr>
                        <a:t>09</a:t>
                      </a:r>
                      <a:r>
                        <a:rPr lang="zh-CN" sz="1200" kern="100">
                          <a:effectLst/>
                        </a:rPr>
                        <a:t>周——</a:t>
                      </a:r>
                      <a:r>
                        <a:rPr lang="en-US" sz="1200" kern="100">
                          <a:effectLst/>
                        </a:rPr>
                        <a:t>11</a:t>
                      </a:r>
                      <a:r>
                        <a:rPr lang="zh-CN" sz="1200" kern="100">
                          <a:effectLst/>
                        </a:rPr>
                        <a:t>周</a:t>
                      </a:r>
                      <a:endParaRPr lang="zh-CN" sz="1050" kern="100">
                        <a:effectLst/>
                        <a:latin typeface="Times New Roman"/>
                        <a:ea typeface="宋体"/>
                      </a:endParaRPr>
                    </a:p>
                  </a:txBody>
                  <a:tcPr marL="68580" marR="68580" marT="0" marB="0"/>
                </a:tc>
                <a:tc>
                  <a:txBody>
                    <a:bodyPr/>
                    <a:lstStyle/>
                    <a:p>
                      <a:pPr algn="just">
                        <a:spcAft>
                          <a:spcPts val="0"/>
                        </a:spcAft>
                      </a:pPr>
                      <a:r>
                        <a:rPr lang="zh-CN" sz="1200" kern="100">
                          <a:effectLst/>
                        </a:rPr>
                        <a:t>对不同设计方案进行训练和测试，检验网络的正确性和性能，同时对比不同方案的性能，并进行分析</a:t>
                      </a:r>
                      <a:endParaRPr lang="zh-CN" sz="1050" kern="100">
                        <a:effectLst/>
                        <a:latin typeface="Times New Roman"/>
                        <a:ea typeface="宋体"/>
                      </a:endParaRPr>
                    </a:p>
                  </a:txBody>
                  <a:tcPr marL="68580" marR="68580" marT="0" marB="0"/>
                </a:tc>
              </a:tr>
              <a:tr h="857250">
                <a:tc vMerge="1">
                  <a:txBody>
                    <a:bodyPr/>
                    <a:lstStyle/>
                    <a:p>
                      <a:endParaRPr lang="zh-CN" altLang="en-US"/>
                    </a:p>
                  </a:txBody>
                  <a:tcPr/>
                </a:tc>
                <a:tc>
                  <a:txBody>
                    <a:bodyPr/>
                    <a:lstStyle/>
                    <a:p>
                      <a:pPr algn="just">
                        <a:spcAft>
                          <a:spcPts val="0"/>
                        </a:spcAft>
                      </a:pPr>
                      <a:r>
                        <a:rPr lang="en-US" sz="1200" kern="100">
                          <a:effectLst/>
                        </a:rPr>
                        <a:t>12</a:t>
                      </a:r>
                      <a:r>
                        <a:rPr lang="zh-CN" sz="1200" kern="100">
                          <a:effectLst/>
                        </a:rPr>
                        <a:t>周——</a:t>
                      </a:r>
                      <a:r>
                        <a:rPr lang="en-US" sz="1200" kern="100">
                          <a:effectLst/>
                        </a:rPr>
                        <a:t>15</a:t>
                      </a:r>
                      <a:r>
                        <a:rPr lang="zh-CN" sz="1200" kern="100">
                          <a:effectLst/>
                        </a:rPr>
                        <a:t>周</a:t>
                      </a:r>
                      <a:endParaRPr lang="zh-CN" sz="1050" kern="100">
                        <a:effectLst/>
                        <a:latin typeface="Times New Roman"/>
                        <a:ea typeface="宋体"/>
                      </a:endParaRPr>
                    </a:p>
                  </a:txBody>
                  <a:tcPr marL="68580" marR="68580" marT="0" marB="0"/>
                </a:tc>
                <a:tc>
                  <a:txBody>
                    <a:bodyPr/>
                    <a:lstStyle/>
                    <a:p>
                      <a:pPr algn="just">
                        <a:spcAft>
                          <a:spcPts val="0"/>
                        </a:spcAft>
                      </a:pPr>
                      <a:r>
                        <a:rPr lang="zh-CN" sz="1200" kern="100" dirty="0">
                          <a:effectLst/>
                        </a:rPr>
                        <a:t>撰写毕业设计论文，完成毕业设计总结和论文答辩</a:t>
                      </a:r>
                      <a:endParaRPr lang="zh-CN" sz="1050" kern="100" dirty="0">
                        <a:effectLst/>
                        <a:latin typeface="Times New Roman"/>
                        <a:ea typeface="宋体"/>
                      </a:endParaRPr>
                    </a:p>
                  </a:txBody>
                  <a:tcPr marL="68580" marR="68580" marT="0" marB="0"/>
                </a:tc>
              </a:tr>
            </a:tbl>
          </a:graphicData>
        </a:graphic>
      </p:graphicFrame>
      <p:sp>
        <p:nvSpPr>
          <p:cNvPr id="4" name="标题 3"/>
          <p:cNvSpPr>
            <a:spLocks noGrp="1"/>
          </p:cNvSpPr>
          <p:nvPr>
            <p:ph type="title"/>
          </p:nvPr>
        </p:nvSpPr>
        <p:spPr/>
        <p:txBody>
          <a:bodyPr/>
          <a:lstStyle/>
          <a:p>
            <a:endParaRPr lang="zh-CN" altLang="en-US"/>
          </a:p>
        </p:txBody>
      </p:sp>
    </p:spTree>
    <p:extLst>
      <p:ext uri="{BB962C8B-B14F-4D97-AF65-F5344CB8AC3E}">
        <p14:creationId xmlns:p14="http://schemas.microsoft.com/office/powerpoint/2010/main" val="2112072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522412" y="152400"/>
            <a:ext cx="9144001" cy="701040"/>
          </a:xfrm>
        </p:spPr>
        <p:txBody>
          <a:bodyPr/>
          <a:lstStyle/>
          <a:p>
            <a:r>
              <a:rPr lang="en-US" altLang="zh-CN" dirty="0" smtClean="0"/>
              <a:t>References</a:t>
            </a:r>
            <a:endParaRPr lang="zh-CN" altLang="en-US" dirty="0"/>
          </a:p>
        </p:txBody>
      </p:sp>
      <p:sp>
        <p:nvSpPr>
          <p:cNvPr id="3" name="内容占位符 2"/>
          <p:cNvSpPr>
            <a:spLocks noGrp="1"/>
          </p:cNvSpPr>
          <p:nvPr>
            <p:ph idx="1"/>
          </p:nvPr>
        </p:nvSpPr>
        <p:spPr>
          <a:xfrm>
            <a:off x="1522413" y="838200"/>
            <a:ext cx="9134391" cy="6019801"/>
          </a:xfrm>
        </p:spPr>
        <p:txBody>
          <a:bodyPr>
            <a:normAutofit fontScale="77500" lnSpcReduction="20000"/>
          </a:bodyPr>
          <a:lstStyle/>
          <a:p>
            <a:r>
              <a:rPr lang="en-US" altLang="zh-CN" sz="2200" dirty="0"/>
              <a:t>[1] 	Y. </a:t>
            </a:r>
            <a:r>
              <a:rPr lang="en-US" altLang="zh-CN" sz="2200" dirty="0" err="1"/>
              <a:t>LeCun</a:t>
            </a:r>
            <a:r>
              <a:rPr lang="en-US" altLang="zh-CN" sz="2200" dirty="0"/>
              <a:t>, B. </a:t>
            </a:r>
            <a:r>
              <a:rPr lang="en-US" altLang="zh-CN" sz="2200" dirty="0" err="1"/>
              <a:t>Boser</a:t>
            </a:r>
            <a:r>
              <a:rPr lang="en-US" altLang="zh-CN" sz="2200" dirty="0"/>
              <a:t>, J. S. </a:t>
            </a:r>
            <a:r>
              <a:rPr lang="en-US" altLang="zh-CN" sz="2200" dirty="0" err="1"/>
              <a:t>Denker</a:t>
            </a:r>
            <a:r>
              <a:rPr lang="en-US" altLang="zh-CN" sz="2200" dirty="0"/>
              <a:t>, D. Henderson, R. E. Howard, W. Hubbard, and L. D. </a:t>
            </a:r>
            <a:r>
              <a:rPr lang="en-US" altLang="zh-CN" sz="2200" dirty="0" err="1"/>
              <a:t>Jackel</a:t>
            </a:r>
            <a:r>
              <a:rPr lang="en-US" altLang="zh-CN" sz="2200" dirty="0"/>
              <a:t>. Backpropagation applied to handwritten zip code recognition. Neural computation, 1989.</a:t>
            </a:r>
          </a:p>
          <a:p>
            <a:r>
              <a:rPr lang="en-US" altLang="zh-CN" sz="2200" dirty="0"/>
              <a:t>[2] 	Y. </a:t>
            </a:r>
            <a:r>
              <a:rPr lang="en-US" altLang="zh-CN" sz="2200" dirty="0" err="1"/>
              <a:t>Bengio</a:t>
            </a:r>
            <a:r>
              <a:rPr lang="en-US" altLang="zh-CN" sz="2200" dirty="0"/>
              <a:t>, P. Simard, and P. </a:t>
            </a:r>
            <a:r>
              <a:rPr lang="en-US" altLang="zh-CN" sz="2200" dirty="0" err="1"/>
              <a:t>Frasconi</a:t>
            </a:r>
            <a:r>
              <a:rPr lang="en-US" altLang="zh-CN" sz="2200" dirty="0"/>
              <a:t>. Learning long-term dependencies with gradient descent is difficult. IEEE Transactions on Neural Networks, 5(2):157–166, 1994.</a:t>
            </a:r>
          </a:p>
          <a:p>
            <a:r>
              <a:rPr lang="en-US" altLang="zh-CN" sz="2200" dirty="0"/>
              <a:t>[3] 	</a:t>
            </a:r>
            <a:r>
              <a:rPr lang="en-US" altLang="zh-CN" sz="2200" dirty="0" err="1"/>
              <a:t>Olshausen</a:t>
            </a:r>
            <a:r>
              <a:rPr lang="en-US" altLang="zh-CN" sz="2200" dirty="0"/>
              <a:t>, Bruno A; Field, David J (1996). Emergence of simple-cell receptive field properties by learning a sparse code for natural images. Nature. 381 (6583):</a:t>
            </a:r>
          </a:p>
          <a:p>
            <a:r>
              <a:rPr lang="en-US" altLang="zh-CN" sz="2200" dirty="0"/>
              <a:t>[4] 	M. </a:t>
            </a:r>
            <a:r>
              <a:rPr lang="en-US" altLang="zh-CN" sz="2200" dirty="0" err="1"/>
              <a:t>Aharon</a:t>
            </a:r>
            <a:r>
              <a:rPr lang="en-US" altLang="zh-CN" sz="2200" dirty="0"/>
              <a:t> M. </a:t>
            </a:r>
            <a:r>
              <a:rPr lang="en-US" altLang="zh-CN" sz="2200" dirty="0" err="1"/>
              <a:t>Elad</a:t>
            </a:r>
            <a:r>
              <a:rPr lang="en-US" altLang="zh-CN" sz="2200" dirty="0"/>
              <a:t> A. </a:t>
            </a:r>
            <a:r>
              <a:rPr lang="en-US" altLang="zh-CN" sz="2200" dirty="0" err="1"/>
              <a:t>Bruckstein</a:t>
            </a:r>
            <a:r>
              <a:rPr lang="en-US" altLang="zh-CN" sz="2200" dirty="0"/>
              <a:t>. K-SVD: An algorithm for designing </a:t>
            </a:r>
            <a:r>
              <a:rPr lang="en-US" altLang="zh-CN" sz="2200" dirty="0" err="1"/>
              <a:t>overcomplete</a:t>
            </a:r>
            <a:r>
              <a:rPr lang="en-US" altLang="zh-CN" sz="2200" dirty="0"/>
              <a:t> dictionaries for sparse representation. IEEE Trans. Signal Process. vol. 54 no. 11 pp. 4311-4322 Nov. 2006.</a:t>
            </a:r>
          </a:p>
          <a:p>
            <a:r>
              <a:rPr lang="en-US" altLang="zh-CN" sz="2200" dirty="0"/>
              <a:t>[5] 	D. </a:t>
            </a:r>
            <a:r>
              <a:rPr lang="en-US" altLang="zh-CN" sz="2200" dirty="0" err="1"/>
              <a:t>Glasner</a:t>
            </a:r>
            <a:r>
              <a:rPr lang="en-US" altLang="zh-CN" sz="2200" dirty="0"/>
              <a:t>, S. </a:t>
            </a:r>
            <a:r>
              <a:rPr lang="en-US" altLang="zh-CN" sz="2200" dirty="0" err="1"/>
              <a:t>Bagon</a:t>
            </a:r>
            <a:r>
              <a:rPr lang="en-US" altLang="zh-CN" sz="2200" dirty="0"/>
              <a:t>, and M. </a:t>
            </a:r>
            <a:r>
              <a:rPr lang="en-US" altLang="zh-CN" sz="2200" dirty="0" err="1"/>
              <a:t>Irani</a:t>
            </a:r>
            <a:r>
              <a:rPr lang="en-US" altLang="zh-CN" sz="2200" dirty="0"/>
              <a:t>. Super-resolution from a single</a:t>
            </a:r>
          </a:p>
          <a:p>
            <a:r>
              <a:rPr lang="en-US" altLang="zh-CN" sz="2200" dirty="0"/>
              <a:t>image. In International Conference on Computer Vision (ICCV),</a:t>
            </a:r>
          </a:p>
          <a:p>
            <a:r>
              <a:rPr lang="en-US" altLang="zh-CN" sz="2200" dirty="0"/>
              <a:t>pages 349–356. IEEE, 2009.</a:t>
            </a:r>
          </a:p>
          <a:p>
            <a:r>
              <a:rPr lang="en-US" altLang="zh-CN" sz="2200" dirty="0"/>
              <a:t>[6] 	</a:t>
            </a:r>
            <a:r>
              <a:rPr lang="en-US" altLang="zh-CN" sz="2200" dirty="0" err="1"/>
              <a:t>Jianchao</a:t>
            </a:r>
            <a:r>
              <a:rPr lang="en-US" altLang="zh-CN" sz="2200" dirty="0"/>
              <a:t> Yang, John Wright, Thomas Huang, and Yi </a:t>
            </a:r>
            <a:r>
              <a:rPr lang="en-US" altLang="zh-CN" sz="2200" dirty="0" err="1"/>
              <a:t>Ma.Image</a:t>
            </a:r>
            <a:r>
              <a:rPr lang="en-US" altLang="zh-CN" sz="2200" dirty="0"/>
              <a:t> super-resolution via sparse representation. IEEE Transactions on Image Processing (TIP), vol. 19, issue 11, 2010.</a:t>
            </a:r>
          </a:p>
          <a:p>
            <a:r>
              <a:rPr lang="en-US" altLang="zh-CN" sz="2200" dirty="0"/>
              <a:t>[7] 	A. </a:t>
            </a:r>
            <a:r>
              <a:rPr lang="en-US" altLang="zh-CN" sz="2200" dirty="0" err="1"/>
              <a:t>Krizhevsky</a:t>
            </a:r>
            <a:r>
              <a:rPr lang="en-US" altLang="zh-CN" sz="2200" dirty="0"/>
              <a:t>, I. </a:t>
            </a:r>
            <a:r>
              <a:rPr lang="en-US" altLang="zh-CN" sz="2200" dirty="0" err="1"/>
              <a:t>Sutskever</a:t>
            </a:r>
            <a:r>
              <a:rPr lang="en-US" altLang="zh-CN" sz="2200" dirty="0"/>
              <a:t>, and G. Hinton. </a:t>
            </a:r>
            <a:r>
              <a:rPr lang="en-US" altLang="zh-CN" sz="2200" dirty="0" err="1"/>
              <a:t>Imagenet</a:t>
            </a:r>
            <a:r>
              <a:rPr lang="en-US" altLang="zh-CN" sz="2200" dirty="0"/>
              <a:t> classification with deep convolutional neural networks. In NIPS, 2012.</a:t>
            </a:r>
          </a:p>
          <a:p>
            <a:r>
              <a:rPr lang="en-US" altLang="zh-CN" sz="2200" dirty="0"/>
              <a:t>[8] 	Karen </a:t>
            </a:r>
            <a:r>
              <a:rPr lang="en-US" altLang="zh-CN" sz="2200" dirty="0" err="1"/>
              <a:t>Simonyan</a:t>
            </a:r>
            <a:r>
              <a:rPr lang="en-US" altLang="zh-CN" sz="2200" dirty="0"/>
              <a:t>, Andrew Zisserman. Very Deep Convolutional Networks for Large-Scale Image Recognition. CVPR 2014.</a:t>
            </a:r>
          </a:p>
          <a:p>
            <a:endParaRPr lang="en-US" altLang="zh-CN" sz="2200" dirty="0"/>
          </a:p>
        </p:txBody>
      </p:sp>
    </p:spTree>
    <p:extLst>
      <p:ext uri="{BB962C8B-B14F-4D97-AF65-F5344CB8AC3E}">
        <p14:creationId xmlns:p14="http://schemas.microsoft.com/office/powerpoint/2010/main" val="2813086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522412" y="152400"/>
            <a:ext cx="9144001" cy="701040"/>
          </a:xfrm>
        </p:spPr>
        <p:txBody>
          <a:bodyPr/>
          <a:lstStyle/>
          <a:p>
            <a:r>
              <a:rPr lang="en-US" altLang="zh-CN" dirty="0" smtClean="0"/>
              <a:t>References</a:t>
            </a:r>
            <a:endParaRPr lang="zh-CN" altLang="en-US" dirty="0"/>
          </a:p>
        </p:txBody>
      </p:sp>
      <p:sp>
        <p:nvSpPr>
          <p:cNvPr id="3" name="内容占位符 2"/>
          <p:cNvSpPr>
            <a:spLocks noGrp="1"/>
          </p:cNvSpPr>
          <p:nvPr>
            <p:ph idx="1"/>
          </p:nvPr>
        </p:nvSpPr>
        <p:spPr>
          <a:xfrm>
            <a:off x="1522413" y="838200"/>
            <a:ext cx="9134391" cy="6019801"/>
          </a:xfrm>
        </p:spPr>
        <p:txBody>
          <a:bodyPr>
            <a:normAutofit fontScale="70000" lnSpcReduction="20000"/>
          </a:bodyPr>
          <a:lstStyle/>
          <a:p>
            <a:r>
              <a:rPr lang="en-US" altLang="zh-CN" dirty="0"/>
              <a:t>[9] 	Chao Dong, Chen Change Loy, </a:t>
            </a:r>
            <a:r>
              <a:rPr lang="en-US" altLang="zh-CN" dirty="0" err="1"/>
              <a:t>Kaiming</a:t>
            </a:r>
            <a:r>
              <a:rPr lang="en-US" altLang="zh-CN" dirty="0"/>
              <a:t> He, </a:t>
            </a:r>
            <a:r>
              <a:rPr lang="en-US" altLang="zh-CN" dirty="0" err="1"/>
              <a:t>Xiaoou</a:t>
            </a:r>
            <a:r>
              <a:rPr lang="en-US" altLang="zh-CN" dirty="0"/>
              <a:t> Tang. Image Super-Resolution Using Deep Convolutional Networks, IEEE. Transactions on Pattern Analysis and Machine Intelligence (TPAMI), Preprint, 2015.</a:t>
            </a:r>
          </a:p>
          <a:p>
            <a:r>
              <a:rPr lang="en-US" altLang="zh-CN" dirty="0"/>
              <a:t>[10] 	K. He and J. Sun. Convolutional neural networks at constrained time cost. In CVPR, 2015.</a:t>
            </a:r>
          </a:p>
          <a:p>
            <a:r>
              <a:rPr lang="en-US" altLang="zh-CN" dirty="0"/>
              <a:t>[11] 	</a:t>
            </a:r>
            <a:r>
              <a:rPr lang="en-US" altLang="zh-CN" dirty="0" err="1"/>
              <a:t>Wenzhe</a:t>
            </a:r>
            <a:r>
              <a:rPr lang="en-US" altLang="zh-CN" dirty="0"/>
              <a:t> Shi, Jose Caballero, </a:t>
            </a:r>
            <a:r>
              <a:rPr lang="en-US" altLang="zh-CN" dirty="0" err="1"/>
              <a:t>Ferenc</a:t>
            </a:r>
            <a:r>
              <a:rPr lang="en-US" altLang="zh-CN" dirty="0"/>
              <a:t> </a:t>
            </a:r>
            <a:r>
              <a:rPr lang="en-US" altLang="zh-CN" dirty="0" err="1"/>
              <a:t>Huszár</a:t>
            </a:r>
            <a:r>
              <a:rPr lang="en-US" altLang="zh-CN" dirty="0"/>
              <a:t>, Johannes </a:t>
            </a:r>
            <a:r>
              <a:rPr lang="en-US" altLang="zh-CN" dirty="0" err="1"/>
              <a:t>Totz</a:t>
            </a:r>
            <a:r>
              <a:rPr lang="en-US" altLang="zh-CN" dirty="0"/>
              <a:t>, Andrew P Aitken, Rob Bishop, Daniel </a:t>
            </a:r>
            <a:r>
              <a:rPr lang="en-US" altLang="zh-CN" dirty="0" err="1"/>
              <a:t>Rueckert</a:t>
            </a:r>
            <a:r>
              <a:rPr lang="en-US" altLang="zh-CN" dirty="0"/>
              <a:t>, </a:t>
            </a:r>
            <a:r>
              <a:rPr lang="en-US" altLang="zh-CN" dirty="0" err="1"/>
              <a:t>Zehan</a:t>
            </a:r>
            <a:r>
              <a:rPr lang="en-US" altLang="zh-CN" dirty="0"/>
              <a:t> Wang. Real-time single image and video super-resolution using an efficient sub-pixel convolutional neural network. In CVPR 2016.</a:t>
            </a:r>
          </a:p>
          <a:p>
            <a:r>
              <a:rPr lang="en-US" altLang="zh-CN" dirty="0"/>
              <a:t>[12] 	</a:t>
            </a:r>
            <a:r>
              <a:rPr lang="en-US" altLang="zh-CN" dirty="0" err="1"/>
              <a:t>Kaiming</a:t>
            </a:r>
            <a:r>
              <a:rPr lang="en-US" altLang="zh-CN" dirty="0"/>
              <a:t> He, </a:t>
            </a:r>
            <a:r>
              <a:rPr lang="en-US" altLang="zh-CN" dirty="0" err="1"/>
              <a:t>Xiangyu</a:t>
            </a:r>
            <a:r>
              <a:rPr lang="en-US" altLang="zh-CN" dirty="0"/>
              <a:t> Zhang, </a:t>
            </a:r>
            <a:r>
              <a:rPr lang="en-US" altLang="zh-CN" dirty="0" err="1"/>
              <a:t>Shaoqing</a:t>
            </a:r>
            <a:r>
              <a:rPr lang="en-US" altLang="zh-CN" dirty="0"/>
              <a:t> Ren, and Jian </a:t>
            </a:r>
            <a:r>
              <a:rPr lang="en-US" altLang="zh-CN" dirty="0" err="1"/>
              <a:t>Sun.Deep</a:t>
            </a:r>
            <a:r>
              <a:rPr lang="en-US" altLang="zh-CN" dirty="0"/>
              <a:t> Residual Learning for Image </a:t>
            </a:r>
            <a:r>
              <a:rPr lang="en-US" altLang="zh-CN" dirty="0" err="1"/>
              <a:t>Recognition.IEEE</a:t>
            </a:r>
            <a:r>
              <a:rPr lang="en-US" altLang="zh-CN" dirty="0"/>
              <a:t> Conference on Computer Vision and Pattern Recognition (CVPR), 2016 (Oral).</a:t>
            </a:r>
          </a:p>
          <a:p>
            <a:r>
              <a:rPr lang="en-US" altLang="zh-CN" dirty="0"/>
              <a:t>[13] 	Justin Johnson, Alexandre </a:t>
            </a:r>
            <a:r>
              <a:rPr lang="en-US" altLang="zh-CN" dirty="0" err="1"/>
              <a:t>Alahi</a:t>
            </a:r>
            <a:r>
              <a:rPr lang="en-US" altLang="zh-CN" dirty="0"/>
              <a:t>, Li </a:t>
            </a:r>
            <a:r>
              <a:rPr lang="en-US" altLang="zh-CN" dirty="0" err="1"/>
              <a:t>Fei-Fei</a:t>
            </a:r>
            <a:r>
              <a:rPr lang="en-US" altLang="zh-CN" dirty="0"/>
              <a:t>. Perceptual Losses for Real-Time Style Transfer and Super-Resolution. CVPR 2016</a:t>
            </a:r>
          </a:p>
          <a:p>
            <a:r>
              <a:rPr lang="en-US" altLang="zh-CN" dirty="0"/>
              <a:t>[14] 	Christian </a:t>
            </a:r>
            <a:r>
              <a:rPr lang="en-US" altLang="zh-CN" dirty="0" err="1"/>
              <a:t>Ledig</a:t>
            </a:r>
            <a:r>
              <a:rPr lang="en-US" altLang="zh-CN" dirty="0"/>
              <a:t>, Lucas </a:t>
            </a:r>
            <a:r>
              <a:rPr lang="en-US" altLang="zh-CN" dirty="0" err="1"/>
              <a:t>Theis</a:t>
            </a:r>
            <a:r>
              <a:rPr lang="en-US" altLang="zh-CN" dirty="0"/>
              <a:t>, </a:t>
            </a:r>
            <a:r>
              <a:rPr lang="en-US" altLang="zh-CN" dirty="0" err="1"/>
              <a:t>Ferenc</a:t>
            </a:r>
            <a:r>
              <a:rPr lang="en-US" altLang="zh-CN" dirty="0"/>
              <a:t> </a:t>
            </a:r>
            <a:r>
              <a:rPr lang="en-US" altLang="zh-CN" dirty="0" err="1"/>
              <a:t>Huszar</a:t>
            </a:r>
            <a:r>
              <a:rPr lang="en-US" altLang="zh-CN" dirty="0"/>
              <a:t>, Jose Caballero, Andrew Cunningham, Alejandro Acosta, Andrew P. Aitken, </a:t>
            </a:r>
            <a:r>
              <a:rPr lang="en-US" altLang="zh-CN" dirty="0" err="1"/>
              <a:t>Alykhan</a:t>
            </a:r>
            <a:r>
              <a:rPr lang="en-US" altLang="zh-CN" dirty="0"/>
              <a:t> </a:t>
            </a:r>
            <a:r>
              <a:rPr lang="en-US" altLang="zh-CN" dirty="0" err="1"/>
              <a:t>Tejani</a:t>
            </a:r>
            <a:r>
              <a:rPr lang="en-US" altLang="zh-CN" dirty="0"/>
              <a:t>, Johannes </a:t>
            </a:r>
            <a:r>
              <a:rPr lang="en-US" altLang="zh-CN" dirty="0" err="1"/>
              <a:t>Totz</a:t>
            </a:r>
            <a:r>
              <a:rPr lang="en-US" altLang="zh-CN" dirty="0"/>
              <a:t>, </a:t>
            </a:r>
            <a:r>
              <a:rPr lang="en-US" altLang="zh-CN" dirty="0" err="1"/>
              <a:t>Zehan</a:t>
            </a:r>
            <a:r>
              <a:rPr lang="en-US" altLang="zh-CN" dirty="0"/>
              <a:t> Wang, </a:t>
            </a:r>
            <a:r>
              <a:rPr lang="en-US" altLang="zh-CN" dirty="0" err="1"/>
              <a:t>Wenzhe</a:t>
            </a:r>
            <a:r>
              <a:rPr lang="en-US" altLang="zh-CN" dirty="0"/>
              <a:t> Shi. Photo-Realistic Single Image Super-Resolution Using a Generative Adversarial Network. CVPR 2017. </a:t>
            </a:r>
          </a:p>
          <a:p>
            <a:r>
              <a:rPr lang="en-US" altLang="zh-CN" dirty="0"/>
              <a:t>[15] 	Martin </a:t>
            </a:r>
            <a:r>
              <a:rPr lang="en-US" altLang="zh-CN" dirty="0" err="1"/>
              <a:t>Arjovsky</a:t>
            </a:r>
            <a:r>
              <a:rPr lang="en-US" altLang="zh-CN" dirty="0"/>
              <a:t>, </a:t>
            </a:r>
            <a:r>
              <a:rPr lang="en-US" altLang="zh-CN" dirty="0" err="1"/>
              <a:t>Soumith</a:t>
            </a:r>
            <a:r>
              <a:rPr lang="en-US" altLang="zh-CN" dirty="0"/>
              <a:t> </a:t>
            </a:r>
            <a:r>
              <a:rPr lang="en-US" altLang="zh-CN" dirty="0" err="1"/>
              <a:t>Chintala</a:t>
            </a:r>
            <a:r>
              <a:rPr lang="en-US" altLang="zh-CN" dirty="0"/>
              <a:t>, Léon </a:t>
            </a:r>
            <a:r>
              <a:rPr lang="en-US" altLang="zh-CN" dirty="0" err="1"/>
              <a:t>Bottou</a:t>
            </a:r>
            <a:r>
              <a:rPr lang="en-US" altLang="zh-CN" dirty="0"/>
              <a:t>. Wasserstein GAN. Machine Learning.</a:t>
            </a:r>
          </a:p>
          <a:p>
            <a:r>
              <a:rPr lang="en-US" altLang="zh-CN" dirty="0"/>
              <a:t>[16] 	</a:t>
            </a:r>
            <a:r>
              <a:rPr lang="en-US" altLang="zh-CN" dirty="0" err="1"/>
              <a:t>Tero</a:t>
            </a:r>
            <a:r>
              <a:rPr lang="en-US" altLang="zh-CN" dirty="0"/>
              <a:t> </a:t>
            </a:r>
            <a:r>
              <a:rPr lang="en-US" altLang="zh-CN" dirty="0" err="1"/>
              <a:t>Karras</a:t>
            </a:r>
            <a:r>
              <a:rPr lang="en-US" altLang="zh-CN" dirty="0"/>
              <a:t>, </a:t>
            </a:r>
            <a:r>
              <a:rPr lang="en-US" altLang="zh-CN" dirty="0" err="1"/>
              <a:t>Timo</a:t>
            </a:r>
            <a:r>
              <a:rPr lang="en-US" altLang="zh-CN" dirty="0"/>
              <a:t> </a:t>
            </a:r>
            <a:r>
              <a:rPr lang="en-US" altLang="zh-CN" dirty="0" err="1"/>
              <a:t>Aila</a:t>
            </a:r>
            <a:r>
              <a:rPr lang="en-US" altLang="zh-CN" dirty="0"/>
              <a:t>, </a:t>
            </a:r>
            <a:r>
              <a:rPr lang="en-US" altLang="zh-CN" dirty="0" err="1"/>
              <a:t>Samuli</a:t>
            </a:r>
            <a:r>
              <a:rPr lang="en-US" altLang="zh-CN" dirty="0"/>
              <a:t> Laine, Jaakko </a:t>
            </a:r>
            <a:r>
              <a:rPr lang="en-US" altLang="zh-CN" dirty="0" err="1"/>
              <a:t>Lehtinen</a:t>
            </a:r>
            <a:r>
              <a:rPr lang="en-US" altLang="zh-CN" dirty="0"/>
              <a:t>. Progressive Growing of GANs for Improved Quality, Stability, and Variation. ICLR 2018</a:t>
            </a:r>
            <a:endParaRPr lang="en-US" altLang="zh-CN" i="1" dirty="0"/>
          </a:p>
        </p:txBody>
      </p:sp>
    </p:spTree>
    <p:extLst>
      <p:ext uri="{BB962C8B-B14F-4D97-AF65-F5344CB8AC3E}">
        <p14:creationId xmlns:p14="http://schemas.microsoft.com/office/powerpoint/2010/main" val="347135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2"/>
          <p:cNvSpPr>
            <a:spLocks noGrp="1"/>
          </p:cNvSpPr>
          <p:nvPr>
            <p:ph type="title"/>
          </p:nvPr>
        </p:nvSpPr>
        <p:spPr/>
        <p:txBody>
          <a:bodyPr rtlCol="0"/>
          <a:lstStyle/>
          <a:p>
            <a:pPr algn="ctr" rtl="0"/>
            <a:r>
              <a:rPr lang="zh-CN" altLang="en-US" dirty="0" smtClean="0">
                <a:latin typeface="微软雅黑" panose="020B0503020204020204" pitchFamily="34" charset="-122"/>
                <a:ea typeface="微软雅黑" panose="020B0503020204020204" pitchFamily="34" charset="-122"/>
              </a:rPr>
              <a:t>超分辨率</a:t>
            </a:r>
            <a:endParaRPr lang="en-US" dirty="0">
              <a:latin typeface="微软雅黑" panose="020B0503020204020204" pitchFamily="34" charset="-122"/>
              <a:ea typeface="微软雅黑" panose="020B0503020204020204" pitchFamily="34" charset="-122"/>
            </a:endParaRPr>
          </a:p>
        </p:txBody>
      </p:sp>
      <p:sp>
        <p:nvSpPr>
          <p:cNvPr id="14" name="内容占位符 13"/>
          <p:cNvSpPr>
            <a:spLocks noGrp="1"/>
          </p:cNvSpPr>
          <p:nvPr>
            <p:ph idx="1"/>
          </p:nvPr>
        </p:nvSpPr>
        <p:spPr>
          <a:xfrm>
            <a:off x="912812" y="1905000"/>
            <a:ext cx="9972591" cy="4419601"/>
          </a:xfrm>
        </p:spPr>
        <p:txBody>
          <a:bodyPr rtlCol="0">
            <a:normAutofit/>
          </a:bodyPr>
          <a:lstStyle/>
          <a:p>
            <a:r>
              <a:rPr lang="zh-CN" altLang="en-US" sz="3200" b="1" dirty="0" smtClean="0"/>
              <a:t>需求</a:t>
            </a:r>
            <a:endParaRPr lang="en-US" altLang="zh-CN" sz="2400" dirty="0"/>
          </a:p>
          <a:p>
            <a:pPr lvl="1"/>
            <a:r>
              <a:rPr lang="zh-CN" altLang="zh-CN" sz="2400" dirty="0" smtClean="0"/>
              <a:t>进入</a:t>
            </a:r>
            <a:r>
              <a:rPr lang="zh-CN" altLang="zh-CN" sz="2400" dirty="0"/>
              <a:t>信息化时代后，图片的载体通常是数字图像，由于计算机保存与展示图片的方式，图片会出现低分辨率，模糊不清的问题</a:t>
            </a:r>
            <a:r>
              <a:rPr lang="zh-CN" altLang="zh-CN" sz="2400" dirty="0" smtClean="0"/>
              <a:t>。</a:t>
            </a:r>
            <a:endParaRPr lang="en-US" altLang="zh-CN" sz="2400" b="1" dirty="0" smtClean="0"/>
          </a:p>
          <a:p>
            <a:pPr marL="231775" lvl="1" indent="0">
              <a:buNone/>
            </a:pPr>
            <a:endParaRPr lang="en-US" altLang="zh-CN" sz="2400" dirty="0" smtClean="0"/>
          </a:p>
          <a:p>
            <a:pPr lvl="1"/>
            <a:r>
              <a:rPr lang="zh-CN" altLang="zh-CN" sz="2400" dirty="0" smtClean="0"/>
              <a:t>这些</a:t>
            </a:r>
            <a:r>
              <a:rPr lang="zh-CN" altLang="zh-CN" sz="2400" dirty="0"/>
              <a:t>问题通常会因为各种原因发生，比如拍摄所用的硬件性能受限，由于天气原因而光照不足，图片在压缩传送过程中造成了信息丢失等</a:t>
            </a:r>
            <a:r>
              <a:rPr lang="zh-CN" altLang="zh-CN" sz="2400" dirty="0" smtClean="0"/>
              <a:t>。</a:t>
            </a:r>
            <a:endParaRPr lang="en-US" altLang="zh-CN" sz="2400" dirty="0" smtClean="0"/>
          </a:p>
          <a:p>
            <a:pPr lvl="1"/>
            <a:endParaRPr lang="en-US" altLang="zh-CN" sz="2400" dirty="0" smtClean="0"/>
          </a:p>
          <a:p>
            <a:pPr lvl="1"/>
            <a:r>
              <a:rPr lang="zh-CN" altLang="zh-CN" sz="2400" dirty="0" smtClean="0"/>
              <a:t>因此</a:t>
            </a:r>
            <a:r>
              <a:rPr lang="zh-CN" altLang="zh-CN" sz="2400" dirty="0"/>
              <a:t>需要找到一种可以将低分辨率图像修复为高分辨率图像的方法。</a:t>
            </a:r>
          </a:p>
          <a:p>
            <a:pPr lvl="1"/>
            <a:endParaRPr lang="en-US" altLang="zh-CN" dirty="0"/>
          </a:p>
        </p:txBody>
      </p:sp>
    </p:spTree>
    <p:extLst>
      <p:ext uri="{BB962C8B-B14F-4D97-AF65-F5344CB8AC3E}">
        <p14:creationId xmlns:p14="http://schemas.microsoft.com/office/powerpoint/2010/main" val="1627647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2"/>
          <p:cNvSpPr>
            <a:spLocks noGrp="1"/>
          </p:cNvSpPr>
          <p:nvPr>
            <p:ph type="title"/>
          </p:nvPr>
        </p:nvSpPr>
        <p:spPr/>
        <p:txBody>
          <a:bodyPr rtlCol="0"/>
          <a:lstStyle/>
          <a:p>
            <a:pPr algn="ctr"/>
            <a:r>
              <a:rPr lang="zh-CN" altLang="en-US" dirty="0"/>
              <a:t>超分辨率</a:t>
            </a:r>
            <a:endParaRPr lang="en-US" dirty="0">
              <a:latin typeface="微软雅黑" panose="020B0503020204020204" pitchFamily="34" charset="-122"/>
              <a:ea typeface="微软雅黑" panose="020B0503020204020204" pitchFamily="34" charset="-122"/>
            </a:endParaRPr>
          </a:p>
        </p:txBody>
      </p:sp>
      <p:sp>
        <p:nvSpPr>
          <p:cNvPr id="14" name="内容占位符 13"/>
          <p:cNvSpPr>
            <a:spLocks noGrp="1"/>
          </p:cNvSpPr>
          <p:nvPr>
            <p:ph idx="1"/>
          </p:nvPr>
        </p:nvSpPr>
        <p:spPr>
          <a:xfrm>
            <a:off x="531812" y="1371600"/>
            <a:ext cx="9972591" cy="4419601"/>
          </a:xfrm>
        </p:spPr>
        <p:txBody>
          <a:bodyPr rtlCol="0">
            <a:normAutofit/>
          </a:bodyPr>
          <a:lstStyle/>
          <a:p>
            <a:r>
              <a:rPr lang="zh-CN" altLang="en-US" sz="3200" dirty="0" smtClean="0"/>
              <a:t>定义</a:t>
            </a:r>
            <a:endParaRPr lang="en-US" altLang="zh-CN" sz="2400" dirty="0" smtClean="0"/>
          </a:p>
          <a:p>
            <a:pPr lvl="1"/>
            <a:r>
              <a:rPr lang="en-US" altLang="zh-CN" sz="1800" dirty="0" smtClean="0"/>
              <a:t>SR</a:t>
            </a:r>
            <a:r>
              <a:rPr lang="zh-CN" altLang="zh-CN" sz="1800" dirty="0"/>
              <a:t>（</a:t>
            </a:r>
            <a:r>
              <a:rPr lang="en-US" altLang="zh-CN" sz="1800" dirty="0"/>
              <a:t>Super Resolution</a:t>
            </a:r>
            <a:r>
              <a:rPr lang="zh-CN" altLang="zh-CN" sz="1800" dirty="0"/>
              <a:t>，超分辨率）是一种通过硬件或软件的方法提高原有图像的分辨率的技术</a:t>
            </a:r>
            <a:r>
              <a:rPr lang="zh-CN" altLang="zh-CN" sz="1800" dirty="0" smtClean="0"/>
              <a:t>。</a:t>
            </a:r>
            <a:endParaRPr lang="en-US" altLang="zh-CN" sz="1800" dirty="0"/>
          </a:p>
          <a:p>
            <a:pPr lvl="1"/>
            <a:r>
              <a:rPr lang="en-US" altLang="zh-CN" sz="1800" dirty="0" smtClean="0"/>
              <a:t>SISR</a:t>
            </a:r>
            <a:r>
              <a:rPr lang="zh-CN" altLang="zh-CN" sz="1800" dirty="0"/>
              <a:t>（</a:t>
            </a:r>
            <a:r>
              <a:rPr lang="en-US" altLang="zh-CN" sz="1800" dirty="0"/>
              <a:t>Single Image SR</a:t>
            </a:r>
            <a:r>
              <a:rPr lang="zh-CN" altLang="zh-CN" sz="1800" dirty="0"/>
              <a:t>，单图像超分辨率）是从一个单一低分辨率图像输入修复得到一个高分辨率图像</a:t>
            </a:r>
            <a:r>
              <a:rPr lang="en-US" altLang="zh-CN" sz="1800" dirty="0"/>
              <a:t>[5] </a:t>
            </a:r>
            <a:endParaRPr lang="en-US" altLang="zh-CN" sz="1800" b="1" dirty="0" smtClean="0"/>
          </a:p>
        </p:txBody>
      </p:sp>
      <p:pic>
        <p:nvPicPr>
          <p:cNvPr id="2050" name="Picture 2" descr="https://pic1.zhimg.com/80/v2-c23b855ee250c3c4b9d905c0eba80d18_hd.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2612" y="2959249"/>
            <a:ext cx="6858000" cy="36957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2330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2"/>
          <p:cNvSpPr>
            <a:spLocks noGrp="1"/>
          </p:cNvSpPr>
          <p:nvPr>
            <p:ph type="title"/>
          </p:nvPr>
        </p:nvSpPr>
        <p:spPr/>
        <p:txBody>
          <a:bodyPr rtlCol="0"/>
          <a:lstStyle/>
          <a:p>
            <a:pPr algn="ctr" rtl="0"/>
            <a:r>
              <a:rPr lang="zh-CN" altLang="en-US" dirty="0" smtClean="0">
                <a:latin typeface="微软雅黑" panose="020B0503020204020204" pitchFamily="34" charset="-122"/>
                <a:ea typeface="微软雅黑" panose="020B0503020204020204" pitchFamily="34" charset="-122"/>
              </a:rPr>
              <a:t>生成对抗网络</a:t>
            </a:r>
            <a:endParaRPr lang="en-US" dirty="0">
              <a:latin typeface="微软雅黑" panose="020B0503020204020204" pitchFamily="34" charset="-122"/>
              <a:ea typeface="微软雅黑" panose="020B0503020204020204" pitchFamily="34" charset="-122"/>
            </a:endParaRPr>
          </a:p>
        </p:txBody>
      </p:sp>
      <p:sp>
        <p:nvSpPr>
          <p:cNvPr id="14" name="内容占位符 13"/>
          <p:cNvSpPr>
            <a:spLocks noGrp="1"/>
          </p:cNvSpPr>
          <p:nvPr>
            <p:ph idx="1"/>
          </p:nvPr>
        </p:nvSpPr>
        <p:spPr>
          <a:xfrm>
            <a:off x="912812" y="1905000"/>
            <a:ext cx="9972591" cy="4419601"/>
          </a:xfrm>
        </p:spPr>
        <p:txBody>
          <a:bodyPr rtlCol="0">
            <a:normAutofit/>
          </a:bodyPr>
          <a:lstStyle/>
          <a:p>
            <a:r>
              <a:rPr lang="zh-CN" altLang="en-US" sz="3200" dirty="0" smtClean="0"/>
              <a:t>定义</a:t>
            </a:r>
            <a:endParaRPr lang="en-US" altLang="zh-CN" sz="3200" dirty="0"/>
          </a:p>
          <a:p>
            <a:pPr lvl="1"/>
            <a:r>
              <a:rPr lang="en-US" altLang="zh-CN" sz="2400" dirty="0" smtClean="0"/>
              <a:t>GAN</a:t>
            </a:r>
            <a:r>
              <a:rPr lang="zh-CN" altLang="zh-CN" sz="2400" dirty="0"/>
              <a:t>（</a:t>
            </a:r>
            <a:r>
              <a:rPr lang="en-US" altLang="zh-CN" sz="2400" dirty="0"/>
              <a:t>Generative Adversarial Networks</a:t>
            </a:r>
            <a:r>
              <a:rPr lang="zh-CN" altLang="zh-CN" sz="2400" dirty="0"/>
              <a:t>，生成对抗网络）是一种类似零和博弈的机器学习模型</a:t>
            </a:r>
            <a:endParaRPr lang="en-US" altLang="zh-CN" sz="2400" baseline="30000" dirty="0" smtClean="0"/>
          </a:p>
          <a:p>
            <a:endParaRPr lang="en-US" altLang="zh-CN" baseline="30000" dirty="0" smtClean="0"/>
          </a:p>
          <a:p>
            <a:endParaRPr lang="en-US" altLang="zh-CN" baseline="30000" dirty="0"/>
          </a:p>
          <a:p>
            <a:r>
              <a:rPr lang="zh-CN" altLang="en-US" sz="3200" dirty="0" smtClean="0"/>
              <a:t>应用</a:t>
            </a:r>
            <a:endParaRPr lang="en-US" altLang="zh-CN" sz="3200" dirty="0" smtClean="0"/>
          </a:p>
          <a:p>
            <a:pPr lvl="1"/>
            <a:r>
              <a:rPr lang="en-US" altLang="zh-CN" sz="2400" dirty="0"/>
              <a:t>GAN</a:t>
            </a:r>
            <a:r>
              <a:rPr lang="zh-CN" altLang="zh-CN" sz="2400" dirty="0"/>
              <a:t>通常应用于图像处理，声音处理，文字生成等需要得到真实性结果的领域。</a:t>
            </a:r>
            <a:endParaRPr lang="en-US" altLang="zh-CN" sz="2400" dirty="0" smtClean="0"/>
          </a:p>
        </p:txBody>
      </p:sp>
    </p:spTree>
    <p:extLst>
      <p:ext uri="{BB962C8B-B14F-4D97-AF65-F5344CB8AC3E}">
        <p14:creationId xmlns:p14="http://schemas.microsoft.com/office/powerpoint/2010/main" val="37358587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2"/>
          <p:cNvSpPr>
            <a:spLocks noGrp="1"/>
          </p:cNvSpPr>
          <p:nvPr>
            <p:ph type="title"/>
          </p:nvPr>
        </p:nvSpPr>
        <p:spPr>
          <a:xfrm>
            <a:off x="1522412" y="152400"/>
            <a:ext cx="9144001" cy="1371600"/>
          </a:xfrm>
        </p:spPr>
        <p:txBody>
          <a:bodyPr rtlCol="0"/>
          <a:lstStyle/>
          <a:p>
            <a:pPr algn="ctr"/>
            <a:r>
              <a:rPr lang="zh-CN" altLang="en-US" dirty="0"/>
              <a:t>生成对抗网络</a:t>
            </a:r>
            <a:endParaRPr lang="en-US" dirty="0">
              <a:latin typeface="微软雅黑" panose="020B0503020204020204" pitchFamily="34" charset="-122"/>
              <a:ea typeface="微软雅黑" panose="020B0503020204020204" pitchFamily="34" charset="-122"/>
            </a:endParaRPr>
          </a:p>
        </p:txBody>
      </p:sp>
      <p:sp>
        <p:nvSpPr>
          <p:cNvPr id="14" name="内容占位符 13"/>
          <p:cNvSpPr>
            <a:spLocks noGrp="1"/>
          </p:cNvSpPr>
          <p:nvPr>
            <p:ph idx="1"/>
          </p:nvPr>
        </p:nvSpPr>
        <p:spPr>
          <a:xfrm>
            <a:off x="303212" y="1905000"/>
            <a:ext cx="4343400" cy="4648200"/>
          </a:xfrm>
        </p:spPr>
        <p:txBody>
          <a:bodyPr rtlCol="0">
            <a:normAutofit/>
          </a:bodyPr>
          <a:lstStyle/>
          <a:p>
            <a:pPr marL="0" indent="0">
              <a:buNone/>
            </a:pPr>
            <a:r>
              <a:rPr lang="zh-CN" altLang="zh-CN" dirty="0"/>
              <a:t>由两个网络组成：</a:t>
            </a:r>
            <a:r>
              <a:rPr lang="en-US" altLang="zh-CN" dirty="0"/>
              <a:t>G</a:t>
            </a:r>
            <a:r>
              <a:rPr lang="zh-CN" altLang="zh-CN" dirty="0"/>
              <a:t>（</a:t>
            </a:r>
            <a:r>
              <a:rPr lang="en-US" altLang="zh-CN" dirty="0"/>
              <a:t>Generator</a:t>
            </a:r>
            <a:r>
              <a:rPr lang="zh-CN" altLang="zh-CN" dirty="0"/>
              <a:t>，生成器）网络和</a:t>
            </a:r>
            <a:r>
              <a:rPr lang="en-US" altLang="zh-CN" dirty="0"/>
              <a:t>D</a:t>
            </a:r>
            <a:r>
              <a:rPr lang="zh-CN" altLang="zh-CN" dirty="0"/>
              <a:t>（</a:t>
            </a:r>
            <a:r>
              <a:rPr lang="en-US" altLang="zh-CN" dirty="0"/>
              <a:t>discriminator</a:t>
            </a:r>
            <a:r>
              <a:rPr lang="zh-CN" altLang="zh-CN" dirty="0"/>
              <a:t>，鉴别器）网络。</a:t>
            </a:r>
            <a:r>
              <a:rPr lang="en-US" altLang="zh-CN" dirty="0"/>
              <a:t>G</a:t>
            </a:r>
            <a:r>
              <a:rPr lang="zh-CN" altLang="zh-CN" dirty="0"/>
              <a:t>网络从输入生成样例，并且样例的分布在理想情况下与训练集的分布式不可区分的，由于难以显式设计一个函数去区分两种分布，因此需要通过训练</a:t>
            </a:r>
            <a:r>
              <a:rPr lang="en-US" altLang="zh-CN" dirty="0"/>
              <a:t>D</a:t>
            </a:r>
            <a:r>
              <a:rPr lang="zh-CN" altLang="zh-CN" dirty="0"/>
              <a:t>网络来对训练集和生成的样例进行评估。</a:t>
            </a:r>
            <a:endParaRPr lang="en-US" altLang="zh-CN" dirty="0" smtClean="0"/>
          </a:p>
        </p:txBody>
      </p:sp>
      <p:sp>
        <p:nvSpPr>
          <p:cNvPr id="4" name="内容占位符 13"/>
          <p:cNvSpPr txBox="1">
            <a:spLocks/>
          </p:cNvSpPr>
          <p:nvPr/>
        </p:nvSpPr>
        <p:spPr>
          <a:xfrm>
            <a:off x="608012" y="1447800"/>
            <a:ext cx="7696200" cy="457200"/>
          </a:xfrm>
          <a:prstGeom prst="rect">
            <a:avLst/>
          </a:prstGeom>
        </p:spPr>
        <p:txBody>
          <a:bodyPr vert="horz" lIns="91440" tIns="45720" rIns="91440" bIns="45720" rtlCol="0">
            <a:noAutofit/>
          </a:bodyPr>
          <a:lst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a:lstStyle>
          <a:p>
            <a:r>
              <a:rPr lang="zh-CN" altLang="en-US" sz="3200" dirty="0"/>
              <a:t>结构</a:t>
            </a:r>
            <a:endParaRPr lang="en-US" altLang="zh-CN" sz="3200" dirty="0" smtClean="0"/>
          </a:p>
        </p:txBody>
      </p:sp>
      <p:pic>
        <p:nvPicPr>
          <p:cNvPr id="3074" name="Picture 2" descr="https://pic2.zhimg.com/80/v2-be52665bac898542a06849384b42e739_hd.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27612" y="2057400"/>
            <a:ext cx="5905500" cy="35242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3676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课题概括</a:t>
            </a:r>
            <a:endParaRPr lang="zh-CN" altLang="en-US" dirty="0"/>
          </a:p>
        </p:txBody>
      </p:sp>
      <p:sp>
        <p:nvSpPr>
          <p:cNvPr id="3" name="内容占位符 2"/>
          <p:cNvSpPr>
            <a:spLocks noGrp="1"/>
          </p:cNvSpPr>
          <p:nvPr>
            <p:ph idx="1"/>
          </p:nvPr>
        </p:nvSpPr>
        <p:spPr/>
        <p:txBody>
          <a:bodyPr/>
          <a:lstStyle/>
          <a:p>
            <a:endParaRPr lang="en-US" altLang="zh-CN" dirty="0" smtClean="0"/>
          </a:p>
          <a:p>
            <a:endParaRPr lang="en-US" altLang="zh-CN" dirty="0"/>
          </a:p>
          <a:p>
            <a:r>
              <a:rPr lang="zh-CN" altLang="zh-CN" dirty="0" smtClean="0"/>
              <a:t>本</a:t>
            </a:r>
            <a:r>
              <a:rPr lang="zh-CN" altLang="zh-CN" dirty="0"/>
              <a:t>课题探索的问题即将</a:t>
            </a:r>
            <a:r>
              <a:rPr lang="en-US" altLang="zh-CN" dirty="0"/>
              <a:t>GAN</a:t>
            </a:r>
            <a:r>
              <a:rPr lang="zh-CN" altLang="zh-CN" dirty="0"/>
              <a:t>应用到</a:t>
            </a:r>
            <a:r>
              <a:rPr lang="en-US" altLang="zh-CN" dirty="0"/>
              <a:t>SR</a:t>
            </a:r>
            <a:r>
              <a:rPr lang="zh-CN" altLang="zh-CN" dirty="0"/>
              <a:t>上，使得能有效地修复低</a:t>
            </a:r>
            <a:r>
              <a:rPr lang="zh-CN" altLang="zh-CN" dirty="0" smtClean="0"/>
              <a:t>分</a:t>
            </a:r>
            <a:endParaRPr lang="en-US" altLang="zh-CN" dirty="0" smtClean="0"/>
          </a:p>
          <a:p>
            <a:endParaRPr lang="en-US" altLang="zh-CN" dirty="0"/>
          </a:p>
          <a:p>
            <a:endParaRPr lang="en-US" altLang="zh-CN" dirty="0" smtClean="0"/>
          </a:p>
          <a:p>
            <a:pPr marL="0" indent="0">
              <a:buNone/>
            </a:pPr>
            <a:r>
              <a:rPr lang="zh-CN" altLang="zh-CN" dirty="0" smtClean="0"/>
              <a:t>辨</a:t>
            </a:r>
            <a:r>
              <a:rPr lang="zh-CN" altLang="zh-CN" dirty="0"/>
              <a:t>率图像，同时克服</a:t>
            </a:r>
            <a:r>
              <a:rPr lang="en-US" altLang="zh-CN" dirty="0"/>
              <a:t>GAN</a:t>
            </a:r>
            <a:r>
              <a:rPr lang="zh-CN" altLang="zh-CN" dirty="0"/>
              <a:t>设计困难，难以调试等问题。</a:t>
            </a:r>
          </a:p>
          <a:p>
            <a:endParaRPr lang="zh-CN" altLang="en-US" dirty="0"/>
          </a:p>
        </p:txBody>
      </p:sp>
    </p:spTree>
    <p:extLst>
      <p:ext uri="{BB962C8B-B14F-4D97-AF65-F5344CB8AC3E}">
        <p14:creationId xmlns:p14="http://schemas.microsoft.com/office/powerpoint/2010/main" val="4114169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2"/>
          <p:cNvSpPr>
            <a:spLocks noGrp="1"/>
          </p:cNvSpPr>
          <p:nvPr>
            <p:ph type="title"/>
          </p:nvPr>
        </p:nvSpPr>
        <p:spPr/>
        <p:txBody>
          <a:bodyPr rtlCol="0"/>
          <a:lstStyle/>
          <a:p>
            <a:r>
              <a:rPr lang="zh-CN" altLang="zh-CN" b="1" dirty="0"/>
              <a:t>国内外研究现况和发展趋势</a:t>
            </a:r>
            <a:endParaRPr lang="en-US" dirty="0">
              <a:latin typeface="微软雅黑" panose="020B0503020204020204" pitchFamily="34" charset="-122"/>
              <a:ea typeface="微软雅黑" panose="020B0503020204020204" pitchFamily="34" charset="-122"/>
            </a:endParaRPr>
          </a:p>
        </p:txBody>
      </p:sp>
      <p:sp>
        <p:nvSpPr>
          <p:cNvPr id="14" name="内容占位符 13"/>
          <p:cNvSpPr>
            <a:spLocks noGrp="1"/>
          </p:cNvSpPr>
          <p:nvPr>
            <p:ph idx="1"/>
          </p:nvPr>
        </p:nvSpPr>
        <p:spPr>
          <a:xfrm>
            <a:off x="1522412" y="1905000"/>
            <a:ext cx="10134600" cy="4114801"/>
          </a:xfrm>
        </p:spPr>
        <p:txBody>
          <a:bodyPr rtlCol="0">
            <a:normAutofit/>
          </a:bodyPr>
          <a:lstStyle/>
          <a:p>
            <a:r>
              <a:rPr lang="en-US" altLang="zh-CN" dirty="0" smtClean="0"/>
              <a:t>SCSR</a:t>
            </a:r>
            <a:r>
              <a:rPr lang="zh-CN" altLang="en-US" dirty="0" smtClean="0"/>
              <a:t>（</a:t>
            </a:r>
            <a:r>
              <a:rPr lang="en-US" altLang="zh-CN" dirty="0" smtClean="0"/>
              <a:t>sparse coding super resolution</a:t>
            </a:r>
            <a:r>
              <a:rPr lang="zh-CN" altLang="en-US" dirty="0" smtClean="0"/>
              <a:t>，稀疏编码超分辨率）</a:t>
            </a:r>
            <a:r>
              <a:rPr lang="en-US" altLang="zh-CN" dirty="0"/>
              <a:t>[6]</a:t>
            </a:r>
            <a:endParaRPr lang="en-US" altLang="zh-CN" dirty="0" smtClean="0"/>
          </a:p>
          <a:p>
            <a:r>
              <a:rPr lang="en-US" altLang="zh-CN" dirty="0" smtClean="0"/>
              <a:t>SRCNN</a:t>
            </a:r>
            <a:r>
              <a:rPr lang="zh-CN" altLang="zh-CN" dirty="0"/>
              <a:t>（</a:t>
            </a:r>
            <a:r>
              <a:rPr lang="en-US" altLang="zh-CN" dirty="0"/>
              <a:t>Super Resolution Convolution Neural Networks</a:t>
            </a:r>
            <a:r>
              <a:rPr lang="zh-CN" altLang="zh-CN" dirty="0"/>
              <a:t>）</a:t>
            </a:r>
            <a:r>
              <a:rPr lang="en-US" altLang="zh-CN" dirty="0" smtClean="0"/>
              <a:t>[1</a:t>
            </a:r>
            <a:r>
              <a:rPr lang="zh-CN" altLang="en-US" dirty="0" smtClean="0"/>
              <a:t>，</a:t>
            </a:r>
            <a:r>
              <a:rPr lang="en-US" altLang="zh-CN" dirty="0" smtClean="0"/>
              <a:t>3</a:t>
            </a:r>
            <a:r>
              <a:rPr lang="zh-CN" altLang="en-US" dirty="0" smtClean="0"/>
              <a:t>，</a:t>
            </a:r>
            <a:r>
              <a:rPr lang="en-US" altLang="zh-CN" dirty="0" smtClean="0"/>
              <a:t>4</a:t>
            </a:r>
            <a:r>
              <a:rPr lang="zh-CN" altLang="en-US" dirty="0" smtClean="0"/>
              <a:t>，</a:t>
            </a:r>
            <a:r>
              <a:rPr lang="en-US" altLang="zh-CN" dirty="0" smtClean="0"/>
              <a:t>7</a:t>
            </a:r>
            <a:r>
              <a:rPr lang="zh-CN" altLang="en-US" dirty="0" smtClean="0"/>
              <a:t>，</a:t>
            </a:r>
            <a:r>
              <a:rPr lang="en-US" altLang="zh-CN" dirty="0" smtClean="0"/>
              <a:t>9</a:t>
            </a:r>
            <a:r>
              <a:rPr lang="en-US" altLang="zh-CN" dirty="0"/>
              <a:t>] </a:t>
            </a:r>
            <a:endParaRPr lang="en-US" altLang="zh-CN" dirty="0" smtClean="0"/>
          </a:p>
          <a:p>
            <a:r>
              <a:rPr lang="en-US" altLang="zh-CN" dirty="0" smtClean="0"/>
              <a:t>ESPCN</a:t>
            </a:r>
            <a:r>
              <a:rPr lang="zh-CN" altLang="en-US" dirty="0"/>
              <a:t>（</a:t>
            </a:r>
            <a:r>
              <a:rPr lang="en-US" altLang="zh-CN" dirty="0"/>
              <a:t>Efficient Sub-Pixel Convolutional Network</a:t>
            </a:r>
            <a:r>
              <a:rPr lang="zh-CN" altLang="en-US" dirty="0"/>
              <a:t>， 高效亚像素卷积网络）</a:t>
            </a:r>
            <a:r>
              <a:rPr lang="en-US" altLang="zh-CN" dirty="0"/>
              <a:t>[11] </a:t>
            </a:r>
            <a:endParaRPr lang="en-US" altLang="zh-CN" dirty="0" smtClean="0"/>
          </a:p>
          <a:p>
            <a:r>
              <a:rPr lang="en-US" altLang="zh-CN" dirty="0" err="1" smtClean="0"/>
              <a:t>SResNet</a:t>
            </a:r>
            <a:r>
              <a:rPr lang="en-US" altLang="zh-CN" dirty="0" smtClean="0"/>
              <a:t> </a:t>
            </a:r>
            <a:r>
              <a:rPr lang="zh-CN" altLang="en-US" dirty="0" smtClean="0"/>
              <a:t>和 </a:t>
            </a:r>
            <a:r>
              <a:rPr lang="en-US" altLang="zh-CN" dirty="0" smtClean="0"/>
              <a:t>SRGAN [2</a:t>
            </a:r>
            <a:r>
              <a:rPr lang="zh-CN" altLang="en-US" dirty="0" smtClean="0"/>
              <a:t>，</a:t>
            </a:r>
            <a:r>
              <a:rPr lang="en-US" altLang="zh-CN" dirty="0" smtClean="0"/>
              <a:t>8</a:t>
            </a:r>
            <a:r>
              <a:rPr lang="zh-CN" altLang="en-US" dirty="0" smtClean="0"/>
              <a:t>，</a:t>
            </a:r>
            <a:r>
              <a:rPr lang="en-US" altLang="zh-CN" dirty="0" smtClean="0"/>
              <a:t>10</a:t>
            </a:r>
            <a:r>
              <a:rPr lang="zh-CN" altLang="en-US" dirty="0" smtClean="0"/>
              <a:t>，</a:t>
            </a:r>
            <a:r>
              <a:rPr lang="en-US" altLang="zh-CN" dirty="0" smtClean="0"/>
              <a:t>12</a:t>
            </a:r>
            <a:r>
              <a:rPr lang="zh-CN" altLang="en-US" dirty="0" smtClean="0"/>
              <a:t>，</a:t>
            </a:r>
            <a:r>
              <a:rPr lang="en-US" altLang="zh-CN" dirty="0" smtClean="0"/>
              <a:t>13</a:t>
            </a:r>
            <a:r>
              <a:rPr lang="zh-CN" altLang="en-US" dirty="0" smtClean="0"/>
              <a:t>，</a:t>
            </a:r>
            <a:r>
              <a:rPr lang="en-US" altLang="zh-CN" dirty="0" smtClean="0"/>
              <a:t>14]</a:t>
            </a:r>
          </a:p>
          <a:p>
            <a:r>
              <a:rPr lang="en-US" altLang="zh-CN" dirty="0" smtClean="0"/>
              <a:t>Progressive Growing GAN [15</a:t>
            </a:r>
            <a:r>
              <a:rPr lang="zh-CN" altLang="en-US" dirty="0" smtClean="0"/>
              <a:t>， </a:t>
            </a:r>
            <a:r>
              <a:rPr lang="en-US" altLang="zh-CN" dirty="0" smtClean="0"/>
              <a:t>16]</a:t>
            </a:r>
            <a:endParaRPr lang="en-US" altLang="zh-CN" dirty="0"/>
          </a:p>
        </p:txBody>
      </p:sp>
    </p:spTree>
    <p:extLst>
      <p:ext uri="{BB962C8B-B14F-4D97-AF65-F5344CB8AC3E}">
        <p14:creationId xmlns:p14="http://schemas.microsoft.com/office/powerpoint/2010/main" val="42244348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2"/>
          <p:cNvSpPr>
            <a:spLocks noGrp="1"/>
          </p:cNvSpPr>
          <p:nvPr>
            <p:ph type="title"/>
          </p:nvPr>
        </p:nvSpPr>
        <p:spPr>
          <a:xfrm>
            <a:off x="1522412" y="152400"/>
            <a:ext cx="9144001" cy="1371600"/>
          </a:xfrm>
        </p:spPr>
        <p:txBody>
          <a:bodyPr rtlCol="0"/>
          <a:lstStyle/>
          <a:p>
            <a:pPr algn="ctr" rtl="0"/>
            <a:r>
              <a:rPr lang="en-US" altLang="zh-CN" dirty="0" smtClean="0">
                <a:latin typeface="微软雅黑" panose="020B0503020204020204" pitchFamily="34" charset="-122"/>
                <a:ea typeface="微软雅黑" panose="020B0503020204020204" pitchFamily="34" charset="-122"/>
              </a:rPr>
              <a:t>SCSR</a:t>
            </a:r>
            <a:endParaRPr lang="en-US" dirty="0">
              <a:latin typeface="微软雅黑" panose="020B0503020204020204" pitchFamily="34" charset="-122"/>
              <a:ea typeface="微软雅黑" panose="020B0503020204020204" pitchFamily="34" charset="-122"/>
            </a:endParaRPr>
          </a:p>
        </p:txBody>
      </p:sp>
      <p:sp>
        <p:nvSpPr>
          <p:cNvPr id="14" name="内容占位符 13"/>
          <p:cNvSpPr>
            <a:spLocks noGrp="1"/>
          </p:cNvSpPr>
          <p:nvPr>
            <p:ph idx="1"/>
          </p:nvPr>
        </p:nvSpPr>
        <p:spPr>
          <a:xfrm>
            <a:off x="608012" y="1524000"/>
            <a:ext cx="4114800" cy="5029199"/>
          </a:xfrm>
        </p:spPr>
        <p:txBody>
          <a:bodyPr rtlCol="0">
            <a:noAutofit/>
          </a:bodyPr>
          <a:lstStyle/>
          <a:p>
            <a:pPr>
              <a:lnSpc>
                <a:spcPct val="150000"/>
              </a:lnSpc>
            </a:pPr>
            <a:r>
              <a:rPr lang="zh-CN" altLang="zh-CN" sz="2000" dirty="0" smtClean="0"/>
              <a:t>先</a:t>
            </a:r>
            <a:r>
              <a:rPr lang="zh-CN" altLang="zh-CN" sz="2000" dirty="0"/>
              <a:t>联合训练找到输入（低分辨率图像）的字典</a:t>
            </a:r>
            <a:r>
              <a:rPr lang="en-US" altLang="zh-CN" sz="2000" dirty="0"/>
              <a:t>Dl</a:t>
            </a:r>
            <a:r>
              <a:rPr lang="zh-CN" altLang="zh-CN" sz="2000" dirty="0"/>
              <a:t>和高分辨率图像的字典</a:t>
            </a:r>
            <a:r>
              <a:rPr lang="en-US" altLang="zh-CN" sz="2000" dirty="0"/>
              <a:t>Dh</a:t>
            </a:r>
            <a:r>
              <a:rPr lang="zh-CN" altLang="zh-CN" sz="2000" dirty="0"/>
              <a:t>，然后用低分辨率的稀疏表示通过</a:t>
            </a:r>
            <a:r>
              <a:rPr lang="en-US" altLang="zh-CN" sz="2000" dirty="0"/>
              <a:t>Dh</a:t>
            </a:r>
            <a:r>
              <a:rPr lang="zh-CN" altLang="zh-CN" sz="2000" dirty="0"/>
              <a:t>进行</a:t>
            </a:r>
            <a:r>
              <a:rPr lang="zh-CN" altLang="zh-CN" sz="2000" dirty="0" smtClean="0"/>
              <a:t>重构 </a:t>
            </a:r>
            <a:r>
              <a:rPr lang="en-US" altLang="zh-CN" sz="2000" dirty="0" smtClean="0"/>
              <a:t>[</a:t>
            </a:r>
            <a:r>
              <a:rPr lang="en-US" altLang="zh-CN" sz="2000" dirty="0"/>
              <a:t>6] </a:t>
            </a:r>
            <a:r>
              <a:rPr lang="zh-CN" altLang="zh-CN" sz="2000" dirty="0" smtClean="0"/>
              <a:t>。</a:t>
            </a:r>
            <a:r>
              <a:rPr lang="zh-CN" altLang="zh-CN" sz="2000" dirty="0"/>
              <a:t>对比</a:t>
            </a:r>
            <a:r>
              <a:rPr lang="en-US" altLang="zh-CN" sz="2000" dirty="0"/>
              <a:t>RMSE</a:t>
            </a:r>
            <a:r>
              <a:rPr lang="zh-CN" altLang="zh-CN" sz="2000" dirty="0"/>
              <a:t>（</a:t>
            </a:r>
            <a:r>
              <a:rPr lang="en-US" altLang="zh-CN" sz="2000" dirty="0"/>
              <a:t>Root Mean Square Error </a:t>
            </a:r>
            <a:r>
              <a:rPr lang="zh-CN" altLang="zh-CN" sz="2000" dirty="0"/>
              <a:t>均方根误差）值。这种方法相比双三次插值可以提高</a:t>
            </a:r>
            <a:r>
              <a:rPr lang="en-US" altLang="zh-CN" sz="2000" dirty="0"/>
              <a:t>10%</a:t>
            </a:r>
            <a:r>
              <a:rPr lang="zh-CN" altLang="zh-CN" sz="2000" dirty="0"/>
              <a:t>左右。</a:t>
            </a:r>
            <a:endParaRPr lang="en-US" altLang="zh-CN" sz="2000" dirty="0" smtClean="0"/>
          </a:p>
        </p:txBody>
      </p:sp>
      <p:pic>
        <p:nvPicPr>
          <p:cNvPr id="4098" name="Picture 2" descr="https://pic1.zhimg.com/80/v2-a22efaa701ce06df06e2b3bf520609d3_hd.jpg"/>
          <p:cNvPicPr>
            <a:picLocks noChangeAspect="1" noChangeArrowheads="1"/>
          </p:cNvPicPr>
          <p:nvPr/>
        </p:nvPicPr>
        <p:blipFill rotWithShape="1">
          <a:blip r:embed="rId3">
            <a:extLst>
              <a:ext uri="{28A0092B-C50C-407E-A947-70E740481C1C}">
                <a14:useLocalDpi xmlns:a14="http://schemas.microsoft.com/office/drawing/2010/main" val="0"/>
              </a:ext>
            </a:extLst>
          </a:blip>
          <a:srcRect l="14619" t="40085" r="4021" b="30625"/>
          <a:stretch/>
        </p:blipFill>
        <p:spPr bwMode="auto">
          <a:xfrm>
            <a:off x="5027612" y="1524000"/>
            <a:ext cx="5192153" cy="261691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https://pic1.zhimg.com/80/v2-a22efaa701ce06df06e2b3bf520609d3_hd.jpg"/>
          <p:cNvPicPr>
            <a:picLocks noChangeAspect="1" noChangeArrowheads="1"/>
          </p:cNvPicPr>
          <p:nvPr/>
        </p:nvPicPr>
        <p:blipFill rotWithShape="1">
          <a:blip r:embed="rId3">
            <a:extLst>
              <a:ext uri="{28A0092B-C50C-407E-A947-70E740481C1C}">
                <a14:useLocalDpi xmlns:a14="http://schemas.microsoft.com/office/drawing/2010/main" val="0"/>
              </a:ext>
            </a:extLst>
          </a:blip>
          <a:srcRect l="12653" t="69606" r="49670" b="1385"/>
          <a:stretch/>
        </p:blipFill>
        <p:spPr bwMode="auto">
          <a:xfrm>
            <a:off x="6384522" y="4232125"/>
            <a:ext cx="2404476" cy="25918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12654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heme/theme1.xml><?xml version="1.0" encoding="utf-8"?>
<a:theme xmlns:a="http://schemas.openxmlformats.org/drawingml/2006/main" name="数字蓝色隧道 16x9">
  <a:themeElements>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_9411873_TF02895261_TF02895261" id="{EE27DA37-0F8A-4E11-8B73-6D0B41DF3A3E}" vid="{4EC9EAAD-1DF4-4620-874C-40135A46AC23}"/>
    </a:ext>
  </a:extLst>
</a:theme>
</file>

<file path=ppt/theme/theme2.xml><?xml version="1.0" encoding="utf-8"?>
<a:theme xmlns:a="http://schemas.openxmlformats.org/drawingml/2006/main" name="Office 主题">
  <a:themeElements>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主题">
  <a:themeElements>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TemplateFile" ma:contentTypeID="0x0101006EDDDB5EE6D98C44930B742096920B300400F5B6D36B3EF94B4E9A635CDF2A18F5B8" ma:contentTypeVersion="72" ma:contentTypeDescription="Create a new document." ma:contentTypeScope="" ma:versionID="a23e56308344d904b51738559c3d67c9">
  <xsd:schema xmlns:xsd="http://www.w3.org/2001/XMLSchema" xmlns:xs="http://www.w3.org/2001/XMLSchema" xmlns:p="http://schemas.microsoft.com/office/2006/metadata/properties" xmlns:ns2="4873beb7-5857-4685-be1f-d57550cc96cc" targetNamespace="http://schemas.microsoft.com/office/2006/metadata/properties" ma:root="true" ma:fieldsID="cd0908cc4600e77bf5da051303e00c8d" ns2:_="">
    <xsd:import namespace="4873beb7-5857-4685-be1f-d57550cc96cc"/>
    <xsd:element name="properties">
      <xsd:complexType>
        <xsd:sequence>
          <xsd:element name="documentManagement">
            <xsd:complexType>
              <xsd:all>
                <xsd:element ref="ns2:AcquiredFrom" minOccurs="0"/>
                <xsd:element ref="ns2:UACurrentWords" minOccurs="0"/>
                <xsd:element ref="ns2:TPApplication" minOccurs="0"/>
                <xsd:element ref="ns2:ApprovalLog" minOccurs="0"/>
                <xsd:element ref="ns2:ApprovalStatus" minOccurs="0"/>
                <xsd:element ref="ns2:AssetStart" minOccurs="0"/>
                <xsd:element ref="ns2:AssetExpire" minOccurs="0"/>
                <xsd:element ref="ns2:AssetId" minOccurs="0"/>
                <xsd:element ref="ns2:IsSearchable" minOccurs="0"/>
                <xsd:element ref="ns2:AssetType" minOccurs="0"/>
                <xsd:element ref="ns2:APAuthor" minOccurs="0"/>
                <xsd:element ref="ns2:AverageRating" minOccurs="0"/>
                <xsd:element ref="ns2:BlockPublish" minOccurs="0"/>
                <xsd:element ref="ns2:BugNumber" minOccurs="0"/>
                <xsd:element ref="ns2:CampaignTagsTaxHTField0" minOccurs="0"/>
                <xsd:element ref="ns2:TPClientViewer" minOccurs="0"/>
                <xsd:element ref="ns2:ClipArtFilename" minOccurs="0"/>
                <xsd:element ref="ns2:TPCommandLine" minOccurs="0"/>
                <xsd:element ref="ns2:TPComponent" minOccurs="0"/>
                <xsd:element ref="ns2:ContentItem" minOccurs="0"/>
                <xsd:element ref="ns2:CrawlForDependencies" minOccurs="0"/>
                <xsd:element ref="ns2:CSXHash" minOccurs="0"/>
                <xsd:element ref="ns2:CSXSubmissionMarket" minOccurs="0"/>
                <xsd:element ref="ns2:CSXUpdate" minOccurs="0"/>
                <xsd:element ref="ns2:IntlLangReviewDate" minOccurs="0"/>
                <xsd:element ref="ns2:IsDeleted" minOccurs="0"/>
                <xsd:element ref="ns2:APDescription" minOccurs="0"/>
                <xsd:element ref="ns2:DirectSourceMarket" minOccurs="0"/>
                <xsd:element ref="ns2:Downloads" minOccurs="0"/>
                <xsd:element ref="ns2:DSATActionTaken" minOccurs="0"/>
                <xsd:element ref="ns2:APEditor" minOccurs="0"/>
                <xsd:element ref="ns2:EditorialStatus" minOccurs="0"/>
                <xsd:element ref="ns2:EditorialTags" minOccurs="0"/>
                <xsd:element ref="ns2:TPExecutable" minOccurs="0"/>
                <xsd:element ref="ns2:FeatureTagsTaxHTField0" minOccurs="0"/>
                <xsd:element ref="ns2:TPFriendlyName" minOccurs="0"/>
                <xsd:element ref="ns2:FriendlyTitle" minOccurs="0"/>
                <xsd:element ref="ns2:PrimaryImageGen" minOccurs="0"/>
                <xsd:element ref="ns2:HandoffToMSDN" minOccurs="0"/>
                <xsd:element ref="ns2:InProjectListLookup" minOccurs="0"/>
                <xsd:element ref="ns2:TPInstallLocation" minOccurs="0"/>
                <xsd:element ref="ns2:InternalTagsTaxHTField0" minOccurs="0"/>
                <xsd:element ref="ns2:IntlLangReview" minOccurs="0"/>
                <xsd:element ref="ns2:IntlLangReviewer" minOccurs="0"/>
                <xsd:element ref="ns2:MarketSpecific" minOccurs="0"/>
                <xsd:element ref="ns2:LastCompleteVersionLookup" minOccurs="0"/>
                <xsd:element ref="ns2:LastHandOff" minOccurs="0"/>
                <xsd:element ref="ns2:LastModifiedDateTime" minOccurs="0"/>
                <xsd:element ref="ns2:LastPreviewErrorLookup" minOccurs="0"/>
                <xsd:element ref="ns2:LastPreviewResultLookup" minOccurs="0"/>
                <xsd:element ref="ns2:LastPreviewAttemptDateLookup" minOccurs="0"/>
                <xsd:element ref="ns2:LastPreviewedByLookup" minOccurs="0"/>
                <xsd:element ref="ns2:LastPreviewTimeLookup" minOccurs="0"/>
                <xsd:element ref="ns2:LastPreviewVersionLookup" minOccurs="0"/>
                <xsd:element ref="ns2:LastPublishErrorLookup" minOccurs="0"/>
                <xsd:element ref="ns2:LastPublishResultLookup" minOccurs="0"/>
                <xsd:element ref="ns2:LastPublishAttemptDateLookup" minOccurs="0"/>
                <xsd:element ref="ns2:LastPublishedByLookup" minOccurs="0"/>
                <xsd:element ref="ns2:LastPublishTimeLookup" minOccurs="0"/>
                <xsd:element ref="ns2:LastPublishVersionLookup" minOccurs="0"/>
                <xsd:element ref="ns2:TPLaunchHelpLinkType" minOccurs="0"/>
                <xsd:element ref="ns2:LegacyData" minOccurs="0"/>
                <xsd:element ref="ns2:TPLaunchHelpLink" minOccurs="0"/>
                <xsd:element ref="ns2:LocComments" minOccurs="0"/>
                <xsd:element ref="ns2:LocLastLocAttemptVersionLookup" minOccurs="0"/>
                <xsd:element ref="ns2:LocLastLocAttemptVersionTypeLookup" minOccurs="0"/>
                <xsd:element ref="ns2:LocManualTestRequired" minOccurs="0"/>
                <xsd:element ref="ns2:LocMarketGroupTiers2" minOccurs="0"/>
                <xsd:element ref="ns2:LocNewPublishedVersionLookup" minOccurs="0"/>
                <xsd:element ref="ns2:LocOverallHandbackStatusLookup" minOccurs="0"/>
                <xsd:element ref="ns2:LocOverallLocStatusLookup" minOccurs="0"/>
                <xsd:element ref="ns2:LocOverallPreviewStatusLookup" minOccurs="0"/>
                <xsd:element ref="ns2:LocOverallPublishStatusLookup" minOccurs="0"/>
                <xsd:element ref="ns2:IntlLocPriority" minOccurs="0"/>
                <xsd:element ref="ns2:LocProcessedForHandoffsLookup" minOccurs="0"/>
                <xsd:element ref="ns2:LocProcessedForMarketsLookup" minOccurs="0"/>
                <xsd:element ref="ns2:LocPublishedDependentAssetsLookup" minOccurs="0"/>
                <xsd:element ref="ns2:LocPublishedLinkedAssetsLookup" minOccurs="0"/>
                <xsd:element ref="ns2:LocRecommendedHandoff" minOccurs="0"/>
                <xsd:element ref="ns2:LocalizationTagsTaxHTField0" minOccurs="0"/>
                <xsd:element ref="ns2:MachineTranslated" minOccurs="0"/>
                <xsd:element ref="ns2:Manager" minOccurs="0"/>
                <xsd:element ref="ns2:Markets" minOccurs="0"/>
                <xsd:element ref="ns2:Milestone" minOccurs="0"/>
                <xsd:element ref="ns2:TPNamespace" minOccurs="0"/>
                <xsd:element ref="ns2:NumericId" minOccurs="0"/>
                <xsd:element ref="ns2:NumOfRatingsLookup" minOccurs="0"/>
                <xsd:element ref="ns2:OOCacheId" minOccurs="0"/>
                <xsd:element ref="ns2:OpenTemplate" minOccurs="0"/>
                <xsd:element ref="ns2:OriginAsset" minOccurs="0"/>
                <xsd:element ref="ns2:OriginalRelease" minOccurs="0"/>
                <xsd:element ref="ns2:OriginalSourceMarket" minOccurs="0"/>
                <xsd:element ref="ns2:OutputCachingOn" minOccurs="0"/>
                <xsd:element ref="ns2:ParentAssetId" minOccurs="0"/>
                <xsd:element ref="ns2:PlannedPubDate" minOccurs="0"/>
                <xsd:element ref="ns2:PolicheckWords" minOccurs="0"/>
                <xsd:element ref="ns2:BusinessGroup" minOccurs="0"/>
                <xsd:element ref="ns2:UAProjectedTotalWords" minOccurs="0"/>
                <xsd:element ref="ns2:Provider" minOccurs="0"/>
                <xsd:element ref="ns2:Providers" minOccurs="0"/>
                <xsd:element ref="ns2:PublishStatusLookup" minOccurs="0"/>
                <xsd:element ref="ns2:PublishTargets" minOccurs="0"/>
                <xsd:element ref="ns2:RecommendationsModifier" minOccurs="0"/>
                <xsd:element ref="ns2:ArtSampleDocs" minOccurs="0"/>
                <xsd:element ref="ns2:ScenarioTagsTaxHTField0" minOccurs="0"/>
                <xsd:element ref="ns2:ShowIn" minOccurs="0"/>
                <xsd:element ref="ns2:SourceTitle" minOccurs="0"/>
                <xsd:element ref="ns2:CSXSubmissionDate" minOccurs="0"/>
                <xsd:element ref="ns2:SubmitterId" minOccurs="0"/>
                <xsd:element ref="ns2:TaxCatchAll" minOccurs="0"/>
                <xsd:element ref="ns2:TaxCatchAllLabel" minOccurs="0"/>
                <xsd:element ref="ns2:TemplateStatus" minOccurs="0"/>
                <xsd:element ref="ns2:TemplateTemplateType" minOccurs="0"/>
                <xsd:element ref="ns2:ThumbnailAssetId" minOccurs="0"/>
                <xsd:element ref="ns2:TimesCloned" minOccurs="0"/>
                <xsd:element ref="ns2:TrustLevel" minOccurs="0"/>
                <xsd:element ref="ns2:UALocComments" minOccurs="0"/>
                <xsd:element ref="ns2:UALocRecommendation" minOccurs="0"/>
                <xsd:element ref="ns2:UANotes" minOccurs="0"/>
                <xsd:element ref="ns2:TPAppVersion" minOccurs="0"/>
                <xsd:element ref="ns2:VoteCoun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873beb7-5857-4685-be1f-d57550cc96cc" elementFormDefault="qualified">
    <xsd:import namespace="http://schemas.microsoft.com/office/2006/documentManagement/types"/>
    <xsd:import namespace="http://schemas.microsoft.com/office/infopath/2007/PartnerControls"/>
    <xsd:element name="AcquiredFrom" ma:index="1" nillable="true" ma:displayName="Acquired From" ma:default="Internal MS" ma:internalName="AcquiredFrom" ma:readOnly="false">
      <xsd:simpleType>
        <xsd:restriction base="dms:Choice">
          <xsd:enumeration value="Internal MS"/>
          <xsd:enumeration value="Community"/>
          <xsd:enumeration value="MVP"/>
          <xsd:enumeration value="Publisher"/>
          <xsd:enumeration value="Partner"/>
          <xsd:enumeration value="None"/>
        </xsd:restriction>
      </xsd:simpleType>
    </xsd:element>
    <xsd:element name="UACurrentWords" ma:index="2" nillable="true" ma:displayName="Actual Word Count" ma:default="" ma:internalName="UACurrentWords" ma:readOnly="false">
      <xsd:simpleType>
        <xsd:restriction base="dms:Unknown"/>
      </xsd:simpleType>
    </xsd:element>
    <xsd:element name="TPApplication" ma:index="3" nillable="true" ma:displayName="Application to Open Template With" ma:default="" ma:internalName="TPApplication">
      <xsd:simpleType>
        <xsd:restriction base="dms:Text"/>
      </xsd:simpleType>
    </xsd:element>
    <xsd:element name="ApprovalLog" ma:index="4" nillable="true" ma:displayName="Approval Log" ma:default="" ma:hidden="true" ma:internalName="ApprovalLog" ma:readOnly="false">
      <xsd:simpleType>
        <xsd:restriction base="dms:Note"/>
      </xsd:simpleType>
    </xsd:element>
    <xsd:element name="ApprovalStatus" ma:index="5" nillable="true" ma:displayName="Approval Status" ma:default="InProgress" ma:internalName="ApprovalStatus" ma:readOnly="false">
      <xsd:simpleType>
        <xsd:restriction base="dms:Choice">
          <xsd:enumeration value="InProgress"/>
          <xsd:enumeration value="Rejected"/>
          <xsd:enumeration value="Questionable"/>
          <xsd:enumeration value="ApprovedAutomatic"/>
          <xsd:enumeration value="ApprovedManual"/>
          <xsd:enumeration value="On Hold"/>
          <xsd:enumeration value="Needs Review"/>
          <xsd:enumeration value="A Violation"/>
          <xsd:enumeration value="Unpublished Violation"/>
        </xsd:restriction>
      </xsd:simpleType>
    </xsd:element>
    <xsd:element name="AssetStart" ma:index="6" nillable="true" ma:displayName="Asset Begin Date" ma:default="[Today]" ma:internalName="AssetStart" ma:readOnly="false">
      <xsd:simpleType>
        <xsd:restriction base="dms:DateTime"/>
      </xsd:simpleType>
    </xsd:element>
    <xsd:element name="AssetExpire" ma:index="7" nillable="true" ma:displayName="Asset End Date" ma:default="2029-01-01T08:00:00Z" ma:format="DateTime" ma:internalName="AssetExpire" ma:readOnly="false">
      <xsd:simpleType>
        <xsd:restriction base="dms:DateTime"/>
      </xsd:simpleType>
    </xsd:element>
    <xsd:element name="AssetId" ma:index="8" nillable="true" ma:displayName="Asset ID" ma:default="" ma:indexed="true" ma:internalName="AssetId" ma:readOnly="false">
      <xsd:simpleType>
        <xsd:restriction base="dms:Text">
          <xsd:maxLength value="255"/>
        </xsd:restriction>
      </xsd:simpleType>
    </xsd:element>
    <xsd:element name="IsSearchable" ma:index="9" nillable="true" ma:displayName="Asset Searchable?" ma:default="true" ma:internalName="IsSearchable" ma:readOnly="false">
      <xsd:simpleType>
        <xsd:restriction base="dms:Boolean"/>
      </xsd:simpleType>
    </xsd:element>
    <xsd:element name="AssetType" ma:index="10" nillable="true" ma:displayName="Asset Type" ma:default="" ma:internalName="AssetType" ma:readOnly="false">
      <xsd:simpleType>
        <xsd:restriction base="dms:Unknown"/>
      </xsd:simpleType>
    </xsd:element>
    <xsd:element name="APAuthor" ma:index="11" nillable="true" ma:displayName="Author" ma:default="" ma:list="UserInfo" ma:internalName="APAuth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AverageRating" ma:index="12" nillable="true" ma:displayName="Average Rating" ma:internalName="AverageRating" ma:readOnly="false">
      <xsd:simpleType>
        <xsd:restriction base="dms:Text"/>
      </xsd:simpleType>
    </xsd:element>
    <xsd:element name="BlockPublish" ma:index="13" nillable="true" ma:displayName="Block from Publishing?" ma:default="" ma:internalName="BlockPublish" ma:readOnly="false">
      <xsd:simpleType>
        <xsd:restriction base="dms:Boolean"/>
      </xsd:simpleType>
    </xsd:element>
    <xsd:element name="BugNumber" ma:index="14" nillable="true" ma:displayName="Bug Number" ma:default="" ma:internalName="BugNumber" ma:readOnly="false">
      <xsd:simpleType>
        <xsd:restriction base="dms:Text"/>
      </xsd:simpleType>
    </xsd:element>
    <xsd:element name="CampaignTagsTaxHTField0" ma:index="16" nillable="true" ma:taxonomy="true" ma:internalName="CampaignTagsTaxHTField0" ma:taxonomyFieldName="CampaignTags" ma:displayName="Campaigns" ma:readOnly="false" ma:default="" ma:fieldId="{1df42cc3-2301-4f11-a52a-6ead923c29ed}" ma:taxonomyMulti="true" ma:sspId="8f79753a-75d3-41f5-8ca3-40b843941b4f" ma:termSetId="ca0e50d4-faa1-44ce-961e-bb1441c60e66" ma:anchorId="00000000-0000-0000-0000-000000000000" ma:open="false" ma:isKeyword="false">
      <xsd:complexType>
        <xsd:sequence>
          <xsd:element ref="pc:Terms" minOccurs="0" maxOccurs="1"/>
        </xsd:sequence>
      </xsd:complexType>
    </xsd:element>
    <xsd:element name="TPClientViewer" ma:index="17" nillable="true" ma:displayName="Client Viewer" ma:default="" ma:internalName="TPClientViewer">
      <xsd:simpleType>
        <xsd:restriction base="dms:Text"/>
      </xsd:simpleType>
    </xsd:element>
    <xsd:element name="ClipArtFilename" ma:index="18" nillable="true" ma:displayName="Clip Art Name" ma:default="" ma:internalName="ClipArtFilename" ma:readOnly="false">
      <xsd:simpleType>
        <xsd:restriction base="dms:Text"/>
      </xsd:simpleType>
    </xsd:element>
    <xsd:element name="TPCommandLine" ma:index="19" nillable="true" ma:displayName="Command Line" ma:default="" ma:internalName="TPCommandLine">
      <xsd:simpleType>
        <xsd:restriction base="dms:Text"/>
      </xsd:simpleType>
    </xsd:element>
    <xsd:element name="TPComponent" ma:index="20" nillable="true" ma:displayName="Component" ma:default="" ma:internalName="TPComponent">
      <xsd:simpleType>
        <xsd:restriction base="dms:Text"/>
      </xsd:simpleType>
    </xsd:element>
    <xsd:element name="ContentItem" ma:index="21" nillable="true" ma:displayName="Content Item" ma:default="" ma:hidden="true" ma:internalName="ContentItem" ma:readOnly="false">
      <xsd:simpleType>
        <xsd:restriction base="dms:Unknown"/>
      </xsd:simpleType>
    </xsd:element>
    <xsd:element name="CrawlForDependencies" ma:index="23" nillable="true" ma:displayName="Crawl for Dependencies?" ma:default="true" ma:internalName="CrawlForDependencies" ma:readOnly="false">
      <xsd:simpleType>
        <xsd:restriction base="dms:Boolean"/>
      </xsd:simpleType>
    </xsd:element>
    <xsd:element name="CSXHash" ma:index="26" nillable="true" ma:displayName="CSX Hash" ma:default="" ma:indexed="true" ma:internalName="CSXHash" ma:readOnly="false">
      <xsd:simpleType>
        <xsd:restriction base="dms:Text"/>
      </xsd:simpleType>
    </xsd:element>
    <xsd:element name="CSXSubmissionMarket" ma:index="27" nillable="true" ma:displayName="CSX Submission Market" ma:default="" ma:list="{2FBD1B11-2ACE-4FDC-B5A3-635D4ADF6F1B}" ma:internalName="CSXSubmissionMarket" ma:readOnly="false" ma:showField="MarketName" ma:web="4873beb7-5857-4685-be1f-d57550cc96cc">
      <xsd:simpleType>
        <xsd:restriction base="dms:Lookup"/>
      </xsd:simpleType>
    </xsd:element>
    <xsd:element name="CSXUpdate" ma:index="28" nillable="true" ma:displayName="CSX Updated?" ma:default="false" ma:internalName="CSXUpdate" ma:readOnly="false">
      <xsd:simpleType>
        <xsd:restriction base="dms:Boolean"/>
      </xsd:simpleType>
    </xsd:element>
    <xsd:element name="IntlLangReviewDate" ma:index="29" nillable="true" ma:displayName="Date to Complete Intl QA" ma:default="" ma:internalName="IntlLangReviewDate" ma:readOnly="false">
      <xsd:simpleType>
        <xsd:restriction base="dms:DateTime"/>
      </xsd:simpleType>
    </xsd:element>
    <xsd:element name="IsDeleted" ma:index="30" nillable="true" ma:displayName="Deleted?" ma:default="" ma:internalName="IsDeleted" ma:readOnly="false">
      <xsd:simpleType>
        <xsd:restriction base="dms:Boolean"/>
      </xsd:simpleType>
    </xsd:element>
    <xsd:element name="APDescription" ma:index="31" nillable="true" ma:displayName="Description" ma:default="" ma:internalName="APDescription" ma:readOnly="false">
      <xsd:simpleType>
        <xsd:restriction base="dms:Note"/>
      </xsd:simpleType>
    </xsd:element>
    <xsd:element name="DirectSourceMarket" ma:index="32" nillable="true" ma:displayName="Direct Source Market Group" ma:default="" ma:internalName="DirectSourceMarket" ma:readOnly="false">
      <xsd:simpleType>
        <xsd:restriction base="dms:Text"/>
      </xsd:simpleType>
    </xsd:element>
    <xsd:element name="Downloads" ma:index="33" nillable="true" ma:displayName="Downloads" ma:default="0" ma:hidden="true" ma:internalName="Downloads" ma:readOnly="false">
      <xsd:simpleType>
        <xsd:restriction base="dms:Unknown"/>
      </xsd:simpleType>
    </xsd:element>
    <xsd:element name="DSATActionTaken" ma:index="34" nillable="true" ma:displayName="DSAT Action Taken" ma:default="" ma:internalName="DSATActionTaken" ma:readOnly="false">
      <xsd:simpleType>
        <xsd:restriction base="dms:Choice">
          <xsd:enumeration value="Best Bets"/>
          <xsd:enumeration value="Expire"/>
          <xsd:enumeration value="Hide"/>
          <xsd:enumeration value="None"/>
        </xsd:restriction>
      </xsd:simpleType>
    </xsd:element>
    <xsd:element name="APEditor" ma:index="35" nillable="true" ma:displayName="Editor" ma:default="" ma:list="UserInfo" ma:internalName="APEdit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ditorialStatus" ma:index="36" nillable="true" ma:displayName="Editorial Status" ma:default="" ma:internalName="EditorialStatus" ma:readOnly="false">
      <xsd:simpleType>
        <xsd:restriction base="dms:Unknown"/>
      </xsd:simpleType>
    </xsd:element>
    <xsd:element name="EditorialTags" ma:index="37" nillable="true" ma:displayName="Editorial Tags" ma:default="" ma:internalName="EditorialTags">
      <xsd:simpleType>
        <xsd:restriction base="dms:Unknown"/>
      </xsd:simpleType>
    </xsd:element>
    <xsd:element name="TPExecutable" ma:index="38" nillable="true" ma:displayName="Executable" ma:default="" ma:internalName="TPExecutable">
      <xsd:simpleType>
        <xsd:restriction base="dms:Text"/>
      </xsd:simpleType>
    </xsd:element>
    <xsd:element name="FeatureTagsTaxHTField0" ma:index="40" nillable="true" ma:taxonomy="true" ma:internalName="FeatureTagsTaxHTField0" ma:taxonomyFieldName="FeatureTags" ma:displayName="Features" ma:readOnly="false" ma:default="" ma:fieldId="{7fc0d542-15c6-4882-a8e3-13bca44403fb}" ma:taxonomyMulti="true" ma:sspId="8f79753a-75d3-41f5-8ca3-40b843941b4f" ma:termSetId="f1ab6845-967d-4854-a0ba-4ec07f0f8113" ma:anchorId="00000000-0000-0000-0000-000000000000" ma:open="false" ma:isKeyword="false">
      <xsd:complexType>
        <xsd:sequence>
          <xsd:element ref="pc:Terms" minOccurs="0" maxOccurs="1"/>
        </xsd:sequence>
      </xsd:complexType>
    </xsd:element>
    <xsd:element name="TPFriendlyName" ma:index="41" nillable="true" ma:displayName="Friendly Name" ma:default="" ma:internalName="TPFriendlyName">
      <xsd:simpleType>
        <xsd:restriction base="dms:Text"/>
      </xsd:simpleType>
    </xsd:element>
    <xsd:element name="FriendlyTitle" ma:index="42" nillable="true" ma:displayName="Friendly Title" ma:default="" ma:description="Shorter title to be used when displaying search results" ma:internalName="FriendlyTitle" ma:readOnly="false">
      <xsd:simpleType>
        <xsd:restriction base="dms:Text"/>
      </xsd:simpleType>
    </xsd:element>
    <xsd:element name="PrimaryImageGen" ma:index="43" nillable="true" ma:displayName="Generate Images?" ma:default="true" ma:internalName="PrimaryImageGen">
      <xsd:simpleType>
        <xsd:restriction base="dms:Boolean"/>
      </xsd:simpleType>
    </xsd:element>
    <xsd:element name="HandoffToMSDN" ma:index="44" nillable="true" ma:displayName="Handoff To MSDN Date" ma:default="" ma:internalName="HandoffToMSDN" ma:readOnly="false">
      <xsd:simpleType>
        <xsd:restriction base="dms:DateTime"/>
      </xsd:simpleType>
    </xsd:element>
    <xsd:element name="InProjectListLookup" ma:index="45" nillable="true" ma:displayName="InProjectListLookup" ma:list="{9E343742-310B-4684-A24C-1D137CB4B230}" ma:internalName="InProjectListLookup" ma:readOnly="true" ma:showField="InProjectLis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InstallLocation" ma:index="46" nillable="true" ma:displayName="Install Location" ma:default="" ma:internalName="TPInstallLocation">
      <xsd:simpleType>
        <xsd:restriction base="dms:Text"/>
      </xsd:simpleType>
    </xsd:element>
    <xsd:element name="InternalTagsTaxHTField0" ma:index="48" nillable="true" ma:taxonomy="true" ma:internalName="InternalTagsTaxHTField0" ma:taxonomyFieldName="InternalTags" ma:displayName="Internal Tags" ma:readOnly="false" ma:default="" ma:fieldId="{1490b8a4-2706-41ec-b5e3-73176dccf34e}" ma:taxonomyMulti="true" ma:sspId="8f79753a-75d3-41f5-8ca3-40b843941b4f" ma:termSetId="82b6639e-f7fc-4c18-ad2d-003a6e707765" ma:anchorId="00000000-0000-0000-0000-000000000000" ma:open="false" ma:isKeyword="false">
      <xsd:complexType>
        <xsd:sequence>
          <xsd:element ref="pc:Terms" minOccurs="0" maxOccurs="1"/>
        </xsd:sequence>
      </xsd:complexType>
    </xsd:element>
    <xsd:element name="IntlLangReview" ma:index="49" nillable="true" ma:displayName="Intl Lang QA Review Required?" ma:default="" ma:internalName="IntlLangReview" ma:readOnly="false">
      <xsd:simpleType>
        <xsd:restriction base="dms:Boolean"/>
      </xsd:simpleType>
    </xsd:element>
    <xsd:element name="IntlLangReviewer" ma:index="50" nillable="true" ma:displayName="Intl Lang QA Reviewer" ma:default="" ma:internalName="IntlLangReviewer" ma:readOnly="false">
      <xsd:simpleType>
        <xsd:restriction base="dms:Text"/>
      </xsd:simpleType>
    </xsd:element>
    <xsd:element name="MarketSpecific" ma:index="51" nillable="true" ma:displayName="Is Market Specific?" ma:default="" ma:internalName="MarketSpecific" ma:readOnly="false">
      <xsd:simpleType>
        <xsd:restriction base="dms:Boolean"/>
      </xsd:simpleType>
    </xsd:element>
    <xsd:element name="LastCompleteVersionLookup" ma:index="52" nillable="true" ma:displayName="Last Complete Version Lookup" ma:default="" ma:list="{9E343742-310B-4684-A24C-1D137CB4B230}" ma:internalName="LastCompleteVersionLookup" ma:readOnly="true" ma:showField="LastComplete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HandOff" ma:index="53" nillable="true" ma:displayName="Last Hand-off" ma:default="" ma:internalName="LastHandOff" ma:readOnly="false">
      <xsd:simpleType>
        <xsd:restriction base="dms:DateTime"/>
      </xsd:simpleType>
    </xsd:element>
    <xsd:element name="LastModifiedDateTime" ma:index="54" nillable="true" ma:displayName="Last Modified Date" ma:default="" ma:internalName="LastModifiedDateTime" ma:readOnly="false">
      <xsd:simpleType>
        <xsd:restriction base="dms:DateTime"/>
      </xsd:simpleType>
    </xsd:element>
    <xsd:element name="LastPreviewErrorLookup" ma:index="55" nillable="true" ma:displayName="Last Preview Attempt Error" ma:default="" ma:list="{9E343742-310B-4684-A24C-1D137CB4B230}" ma:internalName="LastPreviewErrorLookup" ma:readOnly="true" ma:showField="LastPreview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ResultLookup" ma:index="56" nillable="true" ma:displayName="Last Preview Attempt Result" ma:default="" ma:list="{9E343742-310B-4684-A24C-1D137CB4B230}" ma:internalName="LastPreviewResultLookup" ma:readOnly="true" ma:showField="LastPreview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AttemptDateLookup" ma:index="57" nillable="true" ma:displayName="Last Preview Attempted On" ma:default="" ma:list="{9E343742-310B-4684-A24C-1D137CB4B230}" ma:internalName="LastPreviewAttemptDateLookup" ma:readOnly="true" ma:showField="LastPreview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edByLookup" ma:index="58" nillable="true" ma:displayName="Last Previewed By" ma:default="" ma:list="{9E343742-310B-4684-A24C-1D137CB4B230}" ma:internalName="LastPreviewedByLookup" ma:readOnly="true" ma:showField="LastPreview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TimeLookup" ma:index="59" nillable="true" ma:displayName="Last Previewed Date" ma:default="" ma:list="{9E343742-310B-4684-A24C-1D137CB4B230}" ma:internalName="LastPreviewTimeLookup" ma:readOnly="true" ma:showField="LastPreview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VersionLookup" ma:index="60" nillable="true" ma:displayName="Last Previewed Version" ma:default="" ma:list="{9E343742-310B-4684-A24C-1D137CB4B230}" ma:internalName="LastPreviewVersionLookup" ma:readOnly="true" ma:showField="LastPreview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rrorLookup" ma:index="61" nillable="true" ma:displayName="Last Publish Attempt Error" ma:default="" ma:list="{9E343742-310B-4684-A24C-1D137CB4B230}" ma:internalName="LastPublishErrorLookup" ma:readOnly="true" ma:showField="LastPublish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ResultLookup" ma:index="62" nillable="true" ma:displayName="Last Publish Attempt Result" ma:default="" ma:list="{9E343742-310B-4684-A24C-1D137CB4B230}" ma:internalName="LastPublishResultLookup" ma:readOnly="true" ma:showField="LastPublish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AttemptDateLookup" ma:index="63" nillable="true" ma:displayName="Last Publish Attempted On" ma:default="" ma:list="{9E343742-310B-4684-A24C-1D137CB4B230}" ma:internalName="LastPublishAttemptDateLookup" ma:readOnly="true" ma:showField="LastPublish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dByLookup" ma:index="64" nillable="true" ma:displayName="Last Published By" ma:default="" ma:list="{9E343742-310B-4684-A24C-1D137CB4B230}" ma:internalName="LastPublishedByLookup" ma:readOnly="true" ma:showField="LastPublish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TimeLookup" ma:index="65" nillable="true" ma:displayName="Last Published Date" ma:default="" ma:list="{9E343742-310B-4684-A24C-1D137CB4B230}" ma:internalName="LastPublishTimeLookup" ma:readOnly="true" ma:showField="LastPublish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VersionLookup" ma:index="66" nillable="true" ma:displayName="Last Published Version" ma:default="" ma:list="{9E343742-310B-4684-A24C-1D137CB4B230}" ma:internalName="LastPublishVersionLookup" ma:readOnly="true" ma:showField="LastPublish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LaunchHelpLinkType" ma:index="67" nillable="true" ma:displayName="Launch Help Link Type" ma:default="Template" ma:internalName="TPLaunchHelpLinkType">
      <xsd:simpleType>
        <xsd:restriction base="dms:Choice">
          <xsd:enumeration value="Template"/>
          <xsd:enumeration value="Training"/>
          <xsd:enumeration value="URL"/>
          <xsd:enumeration value="None"/>
        </xsd:restriction>
      </xsd:simpleType>
    </xsd:element>
    <xsd:element name="LegacyData" ma:index="68" nillable="true" ma:displayName="Legacy Data" ma:default="" ma:internalName="LegacyData" ma:readOnly="false">
      <xsd:simpleType>
        <xsd:restriction base="dms:Note"/>
      </xsd:simpleType>
    </xsd:element>
    <xsd:element name="TPLaunchHelpLink" ma:index="69" nillable="true" ma:displayName="Link to Launch Help Topic" ma:default="" ma:internalName="TPLaunchHelpLink">
      <xsd:simpleType>
        <xsd:restriction base="dms:Text"/>
      </xsd:simpleType>
    </xsd:element>
    <xsd:element name="LocComments" ma:index="70" nillable="true" ma:displayName="Loc Approval Comments" ma:default="" ma:internalName="LocComments" ma:readOnly="false">
      <xsd:simpleType>
        <xsd:restriction base="dms:Note"/>
      </xsd:simpleType>
    </xsd:element>
    <xsd:element name="LocLastLocAttemptVersionLookup" ma:index="71" nillable="true" ma:displayName="Loc Last Loc Attempt Version" ma:default="" ma:list="{7DD1DCEC-E449-43D3-891F-7DC62F62AD21}" ma:internalName="LocLastLocAttemptVersionLookup" ma:readOnly="false" ma:showField="LastLocAttemptVersion" ma:web="4873beb7-5857-4685-be1f-d57550cc96cc">
      <xsd:simpleType>
        <xsd:restriction base="dms:Lookup"/>
      </xsd:simpleType>
    </xsd:element>
    <xsd:element name="LocLastLocAttemptVersionTypeLookup" ma:index="72" nillable="true" ma:displayName="Loc Last Loc Attempt Version Type" ma:default="" ma:list="{7DD1DCEC-E449-43D3-891F-7DC62F62AD21}" ma:internalName="LocLastLocAttemptVersionTypeLookup" ma:readOnly="true" ma:showField="LastLocAttemptVersionType" ma:web="4873beb7-5857-4685-be1f-d57550cc96cc">
      <xsd:simpleType>
        <xsd:restriction base="dms:Lookup"/>
      </xsd:simpleType>
    </xsd:element>
    <xsd:element name="LocManualTestRequired" ma:index="73" nillable="true" ma:displayName="Loc Manual Test Required" ma:default="" ma:internalName="LocManualTestRequired" ma:readOnly="false">
      <xsd:simpleType>
        <xsd:restriction base="dms:Boolean"/>
      </xsd:simpleType>
    </xsd:element>
    <xsd:element name="LocMarketGroupTiers2" ma:index="74" nillable="true" ma:displayName="Loc Market Group Tiers" ma:internalName="LocMarketGroupTiers2" ma:readOnly="false">
      <xsd:simpleType>
        <xsd:restriction base="dms:Unknown"/>
      </xsd:simpleType>
    </xsd:element>
    <xsd:element name="LocNewPublishedVersionLookup" ma:index="75" nillable="true" ma:displayName="Loc New Published Version Lookup" ma:default="" ma:list="{7DD1DCEC-E449-43D3-891F-7DC62F62AD21}" ma:internalName="LocNewPublishedVersionLookup" ma:readOnly="true" ma:showField="NewPublishedVersion" ma:web="4873beb7-5857-4685-be1f-d57550cc96cc">
      <xsd:simpleType>
        <xsd:restriction base="dms:Lookup"/>
      </xsd:simpleType>
    </xsd:element>
    <xsd:element name="LocOverallHandbackStatusLookup" ma:index="76" nillable="true" ma:displayName="Loc Overall Handback Status" ma:default="" ma:list="{7DD1DCEC-E449-43D3-891F-7DC62F62AD21}" ma:internalName="LocOverallHandbackStatusLookup" ma:readOnly="true" ma:showField="OverallHandbackStatus" ma:web="4873beb7-5857-4685-be1f-d57550cc96cc">
      <xsd:simpleType>
        <xsd:restriction base="dms:Lookup"/>
      </xsd:simpleType>
    </xsd:element>
    <xsd:element name="LocOverallLocStatusLookup" ma:index="77" nillable="true" ma:displayName="Loc Overall Localize Status" ma:default="" ma:list="{7DD1DCEC-E449-43D3-891F-7DC62F62AD21}" ma:internalName="LocOverallLocStatusLookup" ma:readOnly="true" ma:showField="OverallLocStatus" ma:web="4873beb7-5857-4685-be1f-d57550cc96cc">
      <xsd:simpleType>
        <xsd:restriction base="dms:Lookup"/>
      </xsd:simpleType>
    </xsd:element>
    <xsd:element name="LocOverallPreviewStatusLookup" ma:index="78" nillable="true" ma:displayName="Loc Overall Preview Status" ma:default="" ma:list="{7DD1DCEC-E449-43D3-891F-7DC62F62AD21}" ma:internalName="LocOverallPreviewStatusLookup" ma:readOnly="true" ma:showField="OverallPreviewStatus" ma:web="4873beb7-5857-4685-be1f-d57550cc96cc">
      <xsd:simpleType>
        <xsd:restriction base="dms:Lookup"/>
      </xsd:simpleType>
    </xsd:element>
    <xsd:element name="LocOverallPublishStatusLookup" ma:index="79" nillable="true" ma:displayName="Loc Overall Publish Status" ma:default="" ma:list="{7DD1DCEC-E449-43D3-891F-7DC62F62AD21}" ma:internalName="LocOverallPublishStatusLookup" ma:readOnly="true" ma:showField="OverallPublishStatus" ma:web="4873beb7-5857-4685-be1f-d57550cc96cc">
      <xsd:simpleType>
        <xsd:restriction base="dms:Lookup"/>
      </xsd:simpleType>
    </xsd:element>
    <xsd:element name="IntlLocPriority" ma:index="80" nillable="true" ma:displayName="Loc Priority" ma:default="" ma:internalName="IntlLocPriority" ma:readOnly="false">
      <xsd:simpleType>
        <xsd:restriction base="dms:Unknown"/>
      </xsd:simpleType>
    </xsd:element>
    <xsd:element name="LocProcessedForHandoffsLookup" ma:index="81" nillable="true" ma:displayName="Loc Processed For Handoffs" ma:default="" ma:list="{7DD1DCEC-E449-43D3-891F-7DC62F62AD21}" ma:internalName="LocProcessedForHandoffsLookup" ma:readOnly="true" ma:showField="ProcessedForHandoffs" ma:web="4873beb7-5857-4685-be1f-d57550cc96cc">
      <xsd:simpleType>
        <xsd:restriction base="dms:Lookup"/>
      </xsd:simpleType>
    </xsd:element>
    <xsd:element name="LocProcessedForMarketsLookup" ma:index="82" nillable="true" ma:displayName="Loc Processed For Markets" ma:default="" ma:list="{7DD1DCEC-E449-43D3-891F-7DC62F62AD21}" ma:internalName="LocProcessedForMarketsLookup" ma:readOnly="true" ma:showField="ProcessedForMarkets" ma:web="4873beb7-5857-4685-be1f-d57550cc96cc">
      <xsd:simpleType>
        <xsd:restriction base="dms:Lookup"/>
      </xsd:simpleType>
    </xsd:element>
    <xsd:element name="LocPublishedDependentAssetsLookup" ma:index="83" nillable="true" ma:displayName="Loc Published Dependent Assets" ma:default="" ma:list="{7DD1DCEC-E449-43D3-891F-7DC62F62AD21}" ma:internalName="LocPublishedDependentAssetsLookup" ma:readOnly="true" ma:showField="PublishedDependentAssets" ma:web="4873beb7-5857-4685-be1f-d57550cc96cc">
      <xsd:simpleType>
        <xsd:restriction base="dms:Lookup"/>
      </xsd:simpleType>
    </xsd:element>
    <xsd:element name="LocPublishedLinkedAssetsLookup" ma:index="84" nillable="true" ma:displayName="Loc Published Linked Assets" ma:default="" ma:list="{7DD1DCEC-E449-43D3-891F-7DC62F62AD21}" ma:internalName="LocPublishedLinkedAssetsLookup" ma:readOnly="true" ma:showField="PublishedLinkedAssets" ma:web="4873beb7-5857-4685-be1f-d57550cc96cc">
      <xsd:simpleType>
        <xsd:restriction base="dms:Lookup"/>
      </xsd:simpleType>
    </xsd:element>
    <xsd:element name="LocRecommendedHandoff" ma:index="85" nillable="true" ma:displayName="Loc Recommended Handoff" ma:default="" ma:indexed="true" ma:internalName="LocRecommendedHandoff" ma:readOnly="false">
      <xsd:simpleType>
        <xsd:restriction base="dms:Text"/>
      </xsd:simpleType>
    </xsd:element>
    <xsd:element name="LocalizationTagsTaxHTField0" ma:index="87" nillable="true" ma:taxonomy="true" ma:internalName="LocalizationTagsTaxHTField0" ma:taxonomyFieldName="LocalizationTags" ma:displayName="Localization Tags" ma:readOnly="false" ma:default="" ma:fieldId="{00f02cb3-2c7c-424a-9c61-10e9b6878429}" ma:taxonomyMulti="true" ma:sspId="8f79753a-75d3-41f5-8ca3-40b843941b4f" ma:termSetId="5b7703a5-8e8b-4b58-8b31-1cea35331da3" ma:anchorId="00000000-0000-0000-0000-000000000000" ma:open="false" ma:isKeyword="false">
      <xsd:complexType>
        <xsd:sequence>
          <xsd:element ref="pc:Terms" minOccurs="0" maxOccurs="1"/>
        </xsd:sequence>
      </xsd:complexType>
    </xsd:element>
    <xsd:element name="MachineTranslated" ma:index="88" nillable="true" ma:displayName="Machine Translated" ma:default="" ma:internalName="MachineTranslated" ma:readOnly="false">
      <xsd:simpleType>
        <xsd:restriction base="dms:Boolean"/>
      </xsd:simpleType>
    </xsd:element>
    <xsd:element name="Manager" ma:index="89" nillable="true" ma:displayName="Manager" ma:hidden="true" ma:internalName="Manager" ma:readOnly="false">
      <xsd:simpleType>
        <xsd:restriction base="dms:Text"/>
      </xsd:simpleType>
    </xsd:element>
    <xsd:element name="Markets" ma:index="90" nillable="true" ma:displayName="Markets" ma:default="" ma:description="Leave blank to show in all markets" ma:list="{2FBD1B11-2ACE-4FDC-B5A3-635D4ADF6F1B}" ma:internalName="Markets" ma:readOnly="false" ma:showField="MarketNa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Milestone" ma:index="91" nillable="true" ma:displayName="Milestone" ma:default="" ma:internalName="Milestone" ma:readOnly="false">
      <xsd:simpleType>
        <xsd:restriction base="dms:Unknown"/>
      </xsd:simpleType>
    </xsd:element>
    <xsd:element name="TPNamespace" ma:index="94" nillable="true" ma:displayName="Namespace" ma:default="" ma:internalName="TPNamespace">
      <xsd:simpleType>
        <xsd:restriction base="dms:Text"/>
      </xsd:simpleType>
    </xsd:element>
    <xsd:element name="NumericId" ma:index="95" nillable="true" ma:displayName="Numeric ID" ma:default="" ma:indexed="true" ma:internalName="NumericId" ma:readOnly="false">
      <xsd:simpleType>
        <xsd:restriction base="dms:Number"/>
      </xsd:simpleType>
    </xsd:element>
    <xsd:element name="NumOfRatingsLookup" ma:index="96" nillable="true" ma:displayName="NumOfRatings" ma:default="" ma:list="{9E343742-310B-4684-A24C-1D137CB4B230}" ma:internalName="NumOfRatingsLookup" ma:readOnly="true" ma:showField="NumOfRating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OOCacheId" ma:index="97" nillable="true" ma:displayName="OOCacheId" ma:internalName="OOCacheId" ma:readOnly="false">
      <xsd:simpleType>
        <xsd:restriction base="dms:Text"/>
      </xsd:simpleType>
    </xsd:element>
    <xsd:element name="OpenTemplate" ma:index="98" nillable="true" ma:displayName="Open Template" ma:default="true" ma:internalName="OpenTemplate">
      <xsd:simpleType>
        <xsd:restriction base="dms:Boolean"/>
      </xsd:simpleType>
    </xsd:element>
    <xsd:element name="OriginAsset" ma:index="99" nillable="true" ma:displayName="Origin Asset" ma:default="" ma:internalName="OriginAsset" ma:readOnly="false">
      <xsd:simpleType>
        <xsd:restriction base="dms:Text"/>
      </xsd:simpleType>
    </xsd:element>
    <xsd:element name="OriginalRelease" ma:index="100" nillable="true" ma:displayName="Original Release" ma:default="15" ma:internalName="OriginalRelease" ma:readOnly="false">
      <xsd:simpleType>
        <xsd:restriction base="dms:Choice">
          <xsd:enumeration value="14"/>
          <xsd:enumeration value="15"/>
          <xsd:enumeration value="16"/>
        </xsd:restriction>
      </xsd:simpleType>
    </xsd:element>
    <xsd:element name="OriginalSourceMarket" ma:index="101" nillable="true" ma:displayName="Original Source Market Group" ma:default="" ma:internalName="OriginalSourceMarket" ma:readOnly="false">
      <xsd:simpleType>
        <xsd:restriction base="dms:Text"/>
      </xsd:simpleType>
    </xsd:element>
    <xsd:element name="OutputCachingOn" ma:index="102" nillable="true" ma:displayName="Output Caching" ma:default="true" ma:hidden="true" ma:internalName="OutputCachingOn" ma:readOnly="false">
      <xsd:simpleType>
        <xsd:restriction base="dms:Boolean"/>
      </xsd:simpleType>
    </xsd:element>
    <xsd:element name="ParentAssetId" ma:index="103" nillable="true" ma:displayName="Parent Asset Id" ma:default="" ma:internalName="ParentAssetId" ma:readOnly="false">
      <xsd:simpleType>
        <xsd:restriction base="dms:Text"/>
      </xsd:simpleType>
    </xsd:element>
    <xsd:element name="PlannedPubDate" ma:index="104" nillable="true" ma:displayName="Planned Publish Date" ma:default="" ma:indexed="true" ma:internalName="PlannedPubDate" ma:readOnly="false">
      <xsd:simpleType>
        <xsd:restriction base="dms:DateTime"/>
      </xsd:simpleType>
    </xsd:element>
    <xsd:element name="PolicheckWords" ma:index="105" nillable="true" ma:displayName="Policheck Words" ma:default="" ma:internalName="PolicheckWords" ma:readOnly="false">
      <xsd:simpleType>
        <xsd:restriction base="dms:Text"/>
      </xsd:simpleType>
    </xsd:element>
    <xsd:element name="BusinessGroup" ma:index="106" nillable="true" ma:displayName="Product Division Owner" ma:default="" ma:internalName="BusinessGroup" ma:readOnly="false">
      <xsd:simpleType>
        <xsd:restriction base="dms:Unknown"/>
      </xsd:simpleType>
    </xsd:element>
    <xsd:element name="UAProjectedTotalWords" ma:index="107" nillable="true" ma:displayName="Projected Word Count" ma:default="" ma:internalName="UAProjectedTotalWords" ma:readOnly="false">
      <xsd:simpleType>
        <xsd:restriction base="dms:Unknown"/>
      </xsd:simpleType>
    </xsd:element>
    <xsd:element name="Provider" ma:index="108" nillable="true" ma:displayName="Provider" ma:default="" ma:internalName="Provider" ma:readOnly="false">
      <xsd:simpleType>
        <xsd:restriction base="dms:Unknown"/>
      </xsd:simpleType>
    </xsd:element>
    <xsd:element name="Providers" ma:index="109" nillable="true" ma:displayName="Providers" ma:default="" ma:internalName="Providers">
      <xsd:simpleType>
        <xsd:restriction base="dms:Unknown"/>
      </xsd:simpleType>
    </xsd:element>
    <xsd:element name="PublishStatusLookup" ma:index="110" nillable="true" ma:displayName="Publish Status" ma:default="" ma:list="{9E343742-310B-4684-A24C-1D137CB4B230}" ma:internalName="PublishStatusLookup" ma:readOnly="false" ma:showField="PublishStatu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PublishTargets" ma:index="111" nillable="true" ma:displayName="Publish Target" ma:default="OfficeOnlineVNext" ma:internalName="PublishTargets" ma:readOnly="false">
      <xsd:simpleType>
        <xsd:restriction base="dms:Unknown"/>
      </xsd:simpleType>
    </xsd:element>
    <xsd:element name="RecommendationsModifier" ma:index="112" nillable="true" ma:displayName="Recommendations Modifier" ma:default="" ma:internalName="RecommendationsModifier" ma:readOnly="false">
      <xsd:simpleType>
        <xsd:restriction base="dms:Number"/>
      </xsd:simpleType>
    </xsd:element>
    <xsd:element name="ArtSampleDocs" ma:index="113" nillable="true" ma:displayName="Sample Docs" ma:default="" ma:hidden="true" ma:internalName="ArtSampleDocs" ma:readOnly="false">
      <xsd:simpleType>
        <xsd:restriction base="dms:Text"/>
      </xsd:simpleType>
    </xsd:element>
    <xsd:element name="ScenarioTagsTaxHTField0" ma:index="115" nillable="true" ma:taxonomy="true" ma:internalName="ScenarioTagsTaxHTField0" ma:taxonomyFieldName="ScenarioTags" ma:displayName="Scenarios" ma:readOnly="false" ma:default="" ma:fieldId="{93aef74d-6c78-4815-8310-51477dceeccc}" ma:taxonomyMulti="true" ma:sspId="8f79753a-75d3-41f5-8ca3-40b843941b4f" ma:termSetId="4b7d5f16-e2f2-4fc0-bab3-6e8b931e57d6" ma:anchorId="00000000-0000-0000-0000-000000000000" ma:open="false" ma:isKeyword="false">
      <xsd:complexType>
        <xsd:sequence>
          <xsd:element ref="pc:Terms" minOccurs="0" maxOccurs="1"/>
        </xsd:sequence>
      </xsd:complexType>
    </xsd:element>
    <xsd:element name="ShowIn" ma:index="117" nillable="true" ma:displayName="Show In" ma:default="Show everywhere" ma:internalName="ShowIn" ma:readOnly="false">
      <xsd:simpleType>
        <xsd:restriction base="dms:Choice">
          <xsd:enumeration value="Hide on web"/>
          <xsd:enumeration value="On Web no search"/>
          <xsd:enumeration value="Show everywhere"/>
          <xsd:enumeration value="Special use only"/>
        </xsd:restriction>
      </xsd:simpleType>
    </xsd:element>
    <xsd:element name="SourceTitle" ma:index="118" nillable="true" ma:displayName="Source Title" ma:default="" ma:indexed="true" ma:internalName="SourceTitle" ma:readOnly="false">
      <xsd:simpleType>
        <xsd:restriction base="dms:Text"/>
      </xsd:simpleType>
    </xsd:element>
    <xsd:element name="CSXSubmissionDate" ma:index="119" nillable="true" ma:displayName="Submission Date" ma:default="" ma:internalName="CSXSubmissionDate" ma:readOnly="false">
      <xsd:simpleType>
        <xsd:restriction base="dms:DateTime"/>
      </xsd:simpleType>
    </xsd:element>
    <xsd:element name="SubmitterId" ma:index="120" nillable="true" ma:displayName="Submitter ID" ma:default="" ma:internalName="SubmitterId" ma:readOnly="false">
      <xsd:simpleType>
        <xsd:restriction base="dms:Text"/>
      </xsd:simpleType>
    </xsd:element>
    <xsd:element name="TaxCatchAll" ma:index="121" nillable="true" ma:displayName="Taxonomy Catch All Column" ma:hidden="true" ma:list="{530f955b-6704-4601-bd83-f81d87f1e440}" ma:internalName="TaxCatchAll" ma:showField="CatchAllData"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axCatchAllLabel" ma:index="122" nillable="true" ma:displayName="Taxonomy Catch All Column1" ma:hidden="true" ma:list="{530f955b-6704-4601-bd83-f81d87f1e440}" ma:internalName="TaxCatchAllLabel" ma:readOnly="true" ma:showField="CatchAllDataLabel"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emplateStatus" ma:index="123" nillable="true" ma:displayName="Template Status" ma:default="" ma:internalName="TemplateStatus">
      <xsd:simpleType>
        <xsd:restriction base="dms:Unknown"/>
      </xsd:simpleType>
    </xsd:element>
    <xsd:element name="TemplateTemplateType" ma:index="124" nillable="true" ma:displayName="Template Type" ma:default="" ma:internalName="TemplateTemplateType">
      <xsd:simpleType>
        <xsd:restriction base="dms:Unknown"/>
      </xsd:simpleType>
    </xsd:element>
    <xsd:element name="ThumbnailAssetId" ma:index="125" nillable="true" ma:displayName="Thumbnail Image Asset" ma:default="" ma:internalName="ThumbnailAssetId" ma:readOnly="false">
      <xsd:simpleType>
        <xsd:restriction base="dms:Text"/>
      </xsd:simpleType>
    </xsd:element>
    <xsd:element name="TimesCloned" ma:index="126" nillable="true" ma:displayName="Times Cloned" ma:default="" ma:internalName="TimesCloned" ma:readOnly="false">
      <xsd:simpleType>
        <xsd:restriction base="dms:Number"/>
      </xsd:simpleType>
    </xsd:element>
    <xsd:element name="TrustLevel" ma:index="128" nillable="true" ma:displayName="Trust Level" ma:default="1 Microsoft Managed Content" ma:internalName="TrustLevel" ma:readOnly="false">
      <xsd:simpleType>
        <xsd:restriction base="dms:Unknown"/>
      </xsd:simpleType>
    </xsd:element>
    <xsd:element name="UALocComments" ma:index="129" nillable="true" ma:displayName="UA Loc Comments" ma:default="" ma:internalName="UALocComments" ma:readOnly="false">
      <xsd:simpleType>
        <xsd:restriction base="dms:Note"/>
      </xsd:simpleType>
    </xsd:element>
    <xsd:element name="UALocRecommendation" ma:index="130" nillable="true" ma:displayName="UA Loc Recommendation" ma:default="Localize" ma:internalName="UALocRecommendation" ma:readOnly="false">
      <xsd:simpleType>
        <xsd:restriction base="dms:Choice">
          <xsd:enumeration value="Localize"/>
          <xsd:enumeration value="Never Localize"/>
          <xsd:enumeration value="Priority Localize"/>
        </xsd:restriction>
      </xsd:simpleType>
    </xsd:element>
    <xsd:element name="UANotes" ma:index="131" nillable="true" ma:displayName="UA Notes" ma:default="" ma:internalName="UANotes" ma:readOnly="false">
      <xsd:simpleType>
        <xsd:restriction base="dms:Note"/>
      </xsd:simpleType>
    </xsd:element>
    <xsd:element name="TPAppVersion" ma:index="132" nillable="true" ma:displayName="Version" ma:default="" ma:internalName="TPAppVersion">
      <xsd:simpleType>
        <xsd:restriction base="dms:Text"/>
      </xsd:simpleType>
    </xsd:element>
    <xsd:element name="VoteCount" ma:index="133" nillable="true" ma:displayName="Vote Count" ma:default="" ma:internalName="VoteCount" ma:readOnly="fals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2" ma:displayName="Content Type"/>
        <xsd:element ref="dc:title" minOccurs="0" maxOccurs="1" ma:index="127"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DirectSourceMarket xmlns="4873beb7-5857-4685-be1f-d57550cc96cc" xsi:nil="true"/>
    <ApprovalStatus xmlns="4873beb7-5857-4685-be1f-d57550cc96cc">InProgress</ApprovalStatus>
    <MarketSpecific xmlns="4873beb7-5857-4685-be1f-d57550cc96cc">false</MarketSpecific>
    <LocComments xmlns="4873beb7-5857-4685-be1f-d57550cc96cc" xsi:nil="true"/>
    <ThumbnailAssetId xmlns="4873beb7-5857-4685-be1f-d57550cc96cc" xsi:nil="true"/>
    <PrimaryImageGen xmlns="4873beb7-5857-4685-be1f-d57550cc96cc">true</PrimaryImageGen>
    <LegacyData xmlns="4873beb7-5857-4685-be1f-d57550cc96cc" xsi:nil="true"/>
    <LocRecommendedHandoff xmlns="4873beb7-5857-4685-be1f-d57550cc96cc" xsi:nil="true"/>
    <BusinessGroup xmlns="4873beb7-5857-4685-be1f-d57550cc96cc" xsi:nil="true"/>
    <BlockPublish xmlns="4873beb7-5857-4685-be1f-d57550cc96cc">false</BlockPublish>
    <TPFriendlyName xmlns="4873beb7-5857-4685-be1f-d57550cc96cc" xsi:nil="true"/>
    <NumericId xmlns="4873beb7-5857-4685-be1f-d57550cc96cc" xsi:nil="true"/>
    <APEditor xmlns="4873beb7-5857-4685-be1f-d57550cc96cc">
      <UserInfo>
        <DisplayName/>
        <AccountId xsi:nil="true"/>
        <AccountType/>
      </UserInfo>
    </APEditor>
    <SourceTitle xmlns="4873beb7-5857-4685-be1f-d57550cc96cc" xsi:nil="true"/>
    <OpenTemplate xmlns="4873beb7-5857-4685-be1f-d57550cc96cc">true</OpenTemplate>
    <UALocComments xmlns="4873beb7-5857-4685-be1f-d57550cc96cc" xsi:nil="true"/>
    <ParentAssetId xmlns="4873beb7-5857-4685-be1f-d57550cc96cc" xsi:nil="true"/>
    <IntlLangReviewDate xmlns="4873beb7-5857-4685-be1f-d57550cc96cc" xsi:nil="true"/>
    <FeatureTagsTaxHTField0 xmlns="4873beb7-5857-4685-be1f-d57550cc96cc">
      <Terms xmlns="http://schemas.microsoft.com/office/infopath/2007/PartnerControls"/>
    </FeatureTagsTaxHTField0>
    <PublishStatusLookup xmlns="4873beb7-5857-4685-be1f-d57550cc96cc">
      <Value>1564227</Value>
    </PublishStatusLookup>
    <Providers xmlns="4873beb7-5857-4685-be1f-d57550cc96cc" xsi:nil="true"/>
    <MachineTranslated xmlns="4873beb7-5857-4685-be1f-d57550cc96cc">false</MachineTranslated>
    <OriginalSourceMarket xmlns="4873beb7-5857-4685-be1f-d57550cc96cc" xsi:nil="true"/>
    <APDescription xmlns="4873beb7-5857-4685-be1f-d57550cc96cc">Take your audience through a digital tunnel where they'll  burst through to the other side and see the information you want to present. Show them lists, charts, tables, SmartArt,  and pictures using a variety of layouts in widescreen (16X9) format. This design works well for subjects on science and technology, computers, communication, and more.   
</APDescription>
    <ClipArtFilename xmlns="4873beb7-5857-4685-be1f-d57550cc96cc" xsi:nil="true"/>
    <ContentItem xmlns="4873beb7-5857-4685-be1f-d57550cc96cc" xsi:nil="true"/>
    <TPInstallLocation xmlns="4873beb7-5857-4685-be1f-d57550cc96cc" xsi:nil="true"/>
    <PublishTargets xmlns="4873beb7-5857-4685-be1f-d57550cc96cc">OfficeOnlineVNext</PublishTargets>
    <TimesCloned xmlns="4873beb7-5857-4685-be1f-d57550cc96cc" xsi:nil="true"/>
    <AssetStart xmlns="4873beb7-5857-4685-be1f-d57550cc96cc">2012-05-11T02:04:00+00:00</AssetStart>
    <Provider xmlns="4873beb7-5857-4685-be1f-d57550cc96cc" xsi:nil="true"/>
    <AcquiredFrom xmlns="4873beb7-5857-4685-be1f-d57550cc96cc">Internal MS</AcquiredFrom>
    <FriendlyTitle xmlns="4873beb7-5857-4685-be1f-d57550cc96cc" xsi:nil="true"/>
    <LastHandOff xmlns="4873beb7-5857-4685-be1f-d57550cc96cc" xsi:nil="true"/>
    <TPClientViewer xmlns="4873beb7-5857-4685-be1f-d57550cc96cc" xsi:nil="true"/>
    <UACurrentWords xmlns="4873beb7-5857-4685-be1f-d57550cc96cc" xsi:nil="true"/>
    <ArtSampleDocs xmlns="4873beb7-5857-4685-be1f-d57550cc96cc" xsi:nil="true"/>
    <UALocRecommendation xmlns="4873beb7-5857-4685-be1f-d57550cc96cc">Localize</UALocRecommendation>
    <Manager xmlns="4873beb7-5857-4685-be1f-d57550cc96cc" xsi:nil="true"/>
    <ShowIn xmlns="4873beb7-5857-4685-be1f-d57550cc96cc">Show everywhere</ShowIn>
    <UANotes xmlns="4873beb7-5857-4685-be1f-d57550cc96cc" xsi:nil="true"/>
    <TemplateStatus xmlns="4873beb7-5857-4685-be1f-d57550cc96cc">Complete</TemplateStatus>
    <InternalTagsTaxHTField0 xmlns="4873beb7-5857-4685-be1f-d57550cc96cc">
      <Terms xmlns="http://schemas.microsoft.com/office/infopath/2007/PartnerControls"/>
    </InternalTagsTaxHTField0>
    <CSXHash xmlns="4873beb7-5857-4685-be1f-d57550cc96cc" xsi:nil="true"/>
    <Downloads xmlns="4873beb7-5857-4685-be1f-d57550cc96cc">0</Downloads>
    <VoteCount xmlns="4873beb7-5857-4685-be1f-d57550cc96cc" xsi:nil="true"/>
    <OOCacheId xmlns="4873beb7-5857-4685-be1f-d57550cc96cc" xsi:nil="true"/>
    <IsDeleted xmlns="4873beb7-5857-4685-be1f-d57550cc96cc">false</IsDeleted>
    <AssetExpire xmlns="4873beb7-5857-4685-be1f-d57550cc96cc">2029-01-01T08:00:00+00:00</AssetExpire>
    <DSATActionTaken xmlns="4873beb7-5857-4685-be1f-d57550cc96cc" xsi:nil="true"/>
    <CSXSubmissionMarket xmlns="4873beb7-5857-4685-be1f-d57550cc96cc" xsi:nil="true"/>
    <TPExecutable xmlns="4873beb7-5857-4685-be1f-d57550cc96cc" xsi:nil="true"/>
    <SubmitterId xmlns="4873beb7-5857-4685-be1f-d57550cc96cc" xsi:nil="true"/>
    <EditorialTags xmlns="4873beb7-5857-4685-be1f-d57550cc96cc" xsi:nil="true"/>
    <ApprovalLog xmlns="4873beb7-5857-4685-be1f-d57550cc96cc" xsi:nil="true"/>
    <AssetType xmlns="4873beb7-5857-4685-be1f-d57550cc96cc">TP</AssetType>
    <BugNumber xmlns="4873beb7-5857-4685-be1f-d57550cc96cc" xsi:nil="true"/>
    <CSXSubmissionDate xmlns="4873beb7-5857-4685-be1f-d57550cc96cc" xsi:nil="true"/>
    <CSXUpdate xmlns="4873beb7-5857-4685-be1f-d57550cc96cc">false</CSXUpdate>
    <Milestone xmlns="4873beb7-5857-4685-be1f-d57550cc96cc" xsi:nil="true"/>
    <RecommendationsModifier xmlns="4873beb7-5857-4685-be1f-d57550cc96cc" xsi:nil="true"/>
    <OriginAsset xmlns="4873beb7-5857-4685-be1f-d57550cc96cc" xsi:nil="true"/>
    <TPComponent xmlns="4873beb7-5857-4685-be1f-d57550cc96cc" xsi:nil="true"/>
    <AssetId xmlns="4873beb7-5857-4685-be1f-d57550cc96cc">TP102895246</AssetId>
    <IntlLocPriority xmlns="4873beb7-5857-4685-be1f-d57550cc96cc" xsi:nil="true"/>
    <PolicheckWords xmlns="4873beb7-5857-4685-be1f-d57550cc96cc" xsi:nil="true"/>
    <TPLaunchHelpLink xmlns="4873beb7-5857-4685-be1f-d57550cc96cc" xsi:nil="true"/>
    <TPApplication xmlns="4873beb7-5857-4685-be1f-d57550cc96cc" xsi:nil="true"/>
    <CrawlForDependencies xmlns="4873beb7-5857-4685-be1f-d57550cc96cc">false</CrawlForDependencies>
    <HandoffToMSDN xmlns="4873beb7-5857-4685-be1f-d57550cc96cc" xsi:nil="true"/>
    <PlannedPubDate xmlns="4873beb7-5857-4685-be1f-d57550cc96cc" xsi:nil="true"/>
    <IntlLangReviewer xmlns="4873beb7-5857-4685-be1f-d57550cc96cc" xsi:nil="true"/>
    <TrustLevel xmlns="4873beb7-5857-4685-be1f-d57550cc96cc">1 Microsoft Managed Content</TrustLevel>
    <LocLastLocAttemptVersionLookup xmlns="4873beb7-5857-4685-be1f-d57550cc96cc">835483</LocLastLocAttemptVersionLookup>
    <IsSearchable xmlns="4873beb7-5857-4685-be1f-d57550cc96cc">true</IsSearchable>
    <TemplateTemplateType xmlns="4873beb7-5857-4685-be1f-d57550cc96cc">PowerPoint Presentation Template</TemplateTemplateType>
    <CampaignTagsTaxHTField0 xmlns="4873beb7-5857-4685-be1f-d57550cc96cc">
      <Terms xmlns="http://schemas.microsoft.com/office/infopath/2007/PartnerControls"/>
    </CampaignTagsTaxHTField0>
    <TPNamespace xmlns="4873beb7-5857-4685-be1f-d57550cc96cc" xsi:nil="true"/>
    <TaxCatchAll xmlns="4873beb7-5857-4685-be1f-d57550cc96cc"/>
    <Markets xmlns="4873beb7-5857-4685-be1f-d57550cc96cc"/>
    <UAProjectedTotalWords xmlns="4873beb7-5857-4685-be1f-d57550cc96cc" xsi:nil="true"/>
    <IntlLangReview xmlns="4873beb7-5857-4685-be1f-d57550cc96cc">false</IntlLangReview>
    <OutputCachingOn xmlns="4873beb7-5857-4685-be1f-d57550cc96cc">false</OutputCachingOn>
    <AverageRating xmlns="4873beb7-5857-4685-be1f-d57550cc96cc" xsi:nil="true"/>
    <APAuthor xmlns="4873beb7-5857-4685-be1f-d57550cc96cc">
      <UserInfo>
        <DisplayName>REDMOND\v-vaddu</DisplayName>
        <AccountId>2567</AccountId>
        <AccountType/>
      </UserInfo>
    </APAuthor>
    <LocManualTestRequired xmlns="4873beb7-5857-4685-be1f-d57550cc96cc">false</LocManualTestRequired>
    <TPCommandLine xmlns="4873beb7-5857-4685-be1f-d57550cc96cc" xsi:nil="true"/>
    <TPAppVersion xmlns="4873beb7-5857-4685-be1f-d57550cc96cc" xsi:nil="true"/>
    <EditorialStatus xmlns="4873beb7-5857-4685-be1f-d57550cc96cc">Complete</EditorialStatus>
    <LastModifiedDateTime xmlns="4873beb7-5857-4685-be1f-d57550cc96cc" xsi:nil="true"/>
    <ScenarioTagsTaxHTField0 xmlns="4873beb7-5857-4685-be1f-d57550cc96cc">
      <Terms xmlns="http://schemas.microsoft.com/office/infopath/2007/PartnerControls"/>
    </ScenarioTagsTaxHTField0>
    <OriginalRelease xmlns="4873beb7-5857-4685-be1f-d57550cc96cc">15</OriginalRelease>
    <TPLaunchHelpLinkType xmlns="4873beb7-5857-4685-be1f-d57550cc96cc">Template</TPLaunchHelpLinkType>
    <LocalizationTagsTaxHTField0 xmlns="4873beb7-5857-4685-be1f-d57550cc96cc">
      <Terms xmlns="http://schemas.microsoft.com/office/infopath/2007/PartnerControls"/>
    </LocalizationTagsTaxHTField0>
    <LocMarketGroupTiers2 xmlns="4873beb7-5857-4685-be1f-d57550cc96cc" xsi:nil="true"/>
  </documentManagement>
</p:properties>
</file>

<file path=customXml/item3.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22CCB507-0646-4A50-A4F7-7F385079D58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873beb7-5857-4685-be1f-d57550cc96c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0E41224-0370-4595-877C-23316CD80004}">
  <ds:schemaRef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4873beb7-5857-4685-be1f-d57550cc96cc"/>
    <ds:schemaRef ds:uri="http://www.w3.org/XML/1998/namespace"/>
    <ds:schemaRef ds:uri="http://purl.org/dc/dcmitype/"/>
  </ds:schemaRefs>
</ds:datastoreItem>
</file>

<file path=customXml/itemProps3.xml><?xml version="1.0" encoding="utf-8"?>
<ds:datastoreItem xmlns:ds="http://schemas.openxmlformats.org/officeDocument/2006/customXml" ds:itemID="{74228E6B-D70C-44BB-A81F-A245495F612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数字蓝色隧道业务演示文稿（宽屏）</Template>
  <TotalTime>0</TotalTime>
  <Words>1610</Words>
  <Application>Microsoft Office PowerPoint</Application>
  <PresentationFormat>自定义</PresentationFormat>
  <Paragraphs>172</Paragraphs>
  <Slides>25</Slides>
  <Notes>20</Notes>
  <HiddenSlides>0</HiddenSlides>
  <MMClips>0</MMClips>
  <ScaleCrop>false</ScaleCrop>
  <HeadingPairs>
    <vt:vector size="4" baseType="variant">
      <vt:variant>
        <vt:lpstr>主题</vt:lpstr>
      </vt:variant>
      <vt:variant>
        <vt:i4>1</vt:i4>
      </vt:variant>
      <vt:variant>
        <vt:lpstr>幻灯片标题</vt:lpstr>
      </vt:variant>
      <vt:variant>
        <vt:i4>25</vt:i4>
      </vt:variant>
    </vt:vector>
  </HeadingPairs>
  <TitlesOfParts>
    <vt:vector size="26" baseType="lpstr">
      <vt:lpstr>数字蓝色隧道 16x9</vt:lpstr>
      <vt:lpstr>渐进式的生成对抗网络在超分辨率的应用</vt:lpstr>
      <vt:lpstr>课题来源与意义</vt:lpstr>
      <vt:lpstr>超分辨率</vt:lpstr>
      <vt:lpstr>超分辨率</vt:lpstr>
      <vt:lpstr>生成对抗网络</vt:lpstr>
      <vt:lpstr>生成对抗网络</vt:lpstr>
      <vt:lpstr>课题概括</vt:lpstr>
      <vt:lpstr>国内外研究现况和发展趋势</vt:lpstr>
      <vt:lpstr>SCSR</vt:lpstr>
      <vt:lpstr>SRCNN</vt:lpstr>
      <vt:lpstr>input, novgg, vgg, vgg_nopre, target, nog, vgghlr</vt:lpstr>
      <vt:lpstr>SResNet和SRGAN</vt:lpstr>
      <vt:lpstr>SResNet和SRGAN</vt:lpstr>
      <vt:lpstr>SResNet和SRGAN</vt:lpstr>
      <vt:lpstr>SResNet和SRGAN</vt:lpstr>
      <vt:lpstr>Progressive Growing GAN</vt:lpstr>
      <vt:lpstr>课题研究的主要内容及目标</vt:lpstr>
      <vt:lpstr>课题研究的主要内容及目标</vt:lpstr>
      <vt:lpstr>课题研究的主要内容及目标</vt:lpstr>
      <vt:lpstr>关键理论和技术</vt:lpstr>
      <vt:lpstr>完成课题的方案及主要措施</vt:lpstr>
      <vt:lpstr>完成课题的方案及主要措施</vt:lpstr>
      <vt:lpstr>PowerPoint 演示文稿</vt:lpstr>
      <vt:lpstr>References</vt:lpstr>
      <vt:lpstr>References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2017-06-13T02:45:27Z</dcterms:created>
  <dcterms:modified xsi:type="dcterms:W3CDTF">2018-04-24T09:07:15Z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0x0101006EDDDB5EE6D98C44930B742096920B300400F5B6D36B3EF94B4E9A635CDF2A18F5B8</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